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9" r:id="rId2"/>
    <p:sldId id="342" r:id="rId3"/>
    <p:sldId id="343" r:id="rId4"/>
    <p:sldId id="330" r:id="rId5"/>
    <p:sldId id="315" r:id="rId6"/>
    <p:sldId id="259" r:id="rId7"/>
    <p:sldId id="260" r:id="rId8"/>
    <p:sldId id="331" r:id="rId9"/>
    <p:sldId id="332" r:id="rId10"/>
    <p:sldId id="263" r:id="rId11"/>
    <p:sldId id="333" r:id="rId12"/>
    <p:sldId id="334" r:id="rId13"/>
    <p:sldId id="269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257" r:id="rId22"/>
    <p:sldId id="258" r:id="rId23"/>
    <p:sldId id="261" r:id="rId24"/>
    <p:sldId id="262" r:id="rId25"/>
    <p:sldId id="264" r:id="rId26"/>
    <p:sldId id="265" r:id="rId27"/>
    <p:sldId id="266" r:id="rId28"/>
    <p:sldId id="284" r:id="rId29"/>
    <p:sldId id="282" r:id="rId30"/>
    <p:sldId id="267" r:id="rId31"/>
    <p:sldId id="268" r:id="rId32"/>
    <p:sldId id="270" r:id="rId33"/>
    <p:sldId id="271" r:id="rId34"/>
    <p:sldId id="272" r:id="rId35"/>
    <p:sldId id="273" r:id="rId36"/>
    <p:sldId id="274" r:id="rId37"/>
    <p:sldId id="321" r:id="rId38"/>
    <p:sldId id="278" r:id="rId39"/>
    <p:sldId id="294" r:id="rId40"/>
    <p:sldId id="281" r:id="rId41"/>
    <p:sldId id="300" r:id="rId42"/>
    <p:sldId id="302" r:id="rId43"/>
    <p:sldId id="303" r:id="rId44"/>
    <p:sldId id="305" r:id="rId45"/>
    <p:sldId id="306" r:id="rId46"/>
    <p:sldId id="308" r:id="rId47"/>
    <p:sldId id="311" r:id="rId48"/>
    <p:sldId id="312" r:id="rId49"/>
    <p:sldId id="314" r:id="rId50"/>
    <p:sldId id="316" r:id="rId51"/>
    <p:sldId id="317" r:id="rId5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CD9AF-E114-45C9-AA44-03FD1A2B50D1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1F2D-355B-49A5-AB7A-8CEB93AB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9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5192-EF37-4245-B880-F7CF8BF93B5E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FB0E-8848-424C-B694-BBBB994EA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1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5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5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5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2565-A060-4A5A-8F41-B1EC6E4DB7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19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7C9CF5-3588-4A42-B497-D2813D5242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84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3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1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9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52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5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0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19BD-6E9F-4CD5-A625-C00078CCAB75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34ED-B378-4E29-8399-CB51D3F48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8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719262"/>
          </a:xfrm>
          <a:noFill/>
          <a:effectLst>
            <a:outerShdw dist="35921" dir="2700000" algn="ctr" rotWithShape="0">
              <a:srgbClr val="003366"/>
            </a:outerShdw>
          </a:effectLst>
        </p:spPr>
        <p:txBody>
          <a:bodyPr/>
          <a:lstStyle/>
          <a:p>
            <a:pPr algn="ctr"/>
            <a:r>
              <a:rPr lang="cs-CZ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Poruchy hydratace </a:t>
            </a:r>
            <a:br>
              <a:rPr lang="cs-CZ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efektivní osmolality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81450"/>
            <a:ext cx="7696200" cy="1392238"/>
          </a:xfrm>
          <a:effectLst>
            <a:outerShdw dist="35921" dir="2700000" algn="ctr" rotWithShape="0">
              <a:srgbClr val="003366"/>
            </a:outerShdw>
          </a:effectLst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800" b="1">
                <a:latin typeface="Comic Sans MS" pitchFamily="66" charset="0"/>
              </a:rPr>
              <a:t>A. Kazda</a:t>
            </a:r>
          </a:p>
          <a:p>
            <a:endParaRPr lang="cs-CZ">
              <a:latin typeface="Comic Sans MS" pitchFamily="66" charset="0"/>
            </a:endParaRPr>
          </a:p>
          <a:p>
            <a:pPr algn="ctr"/>
            <a:r>
              <a:rPr lang="cs-CZ">
                <a:latin typeface="Comic Sans MS" pitchFamily="66" charset="0"/>
              </a:rPr>
              <a:t> ÚKBLD 1. LF UK a VFN 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1. Antidiuretický hormon (ADH)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492500" y="115888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I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07988" y="2060575"/>
            <a:ext cx="83280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marL="342900" indent="-342900"/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Sekrece ADH reaguje na následující podněty:</a:t>
            </a:r>
          </a:p>
          <a:p>
            <a:pPr marL="342900" indent="-342900"/>
            <a:endParaRPr lang="cs-CZ" sz="2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Aft>
                <a:spcPct val="30000"/>
              </a:spcAft>
              <a:buClr>
                <a:srgbClr val="CCFFCC"/>
              </a:buClr>
              <a:buFontTx/>
              <a:buAutoNum type="alphaUcPeriod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Změny osmolality vyvolávají reakce hypotalamického osmoreceptoru,</a:t>
            </a:r>
          </a:p>
          <a:p>
            <a:pPr marL="800100" lvl="1" indent="-342900">
              <a:spcAft>
                <a:spcPct val="30000"/>
              </a:spcAft>
              <a:buClr>
                <a:srgbClr val="CCFFCC"/>
              </a:buClr>
              <a:buFontTx/>
              <a:buChar char="•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při zvýšení osmolality se sekrece ADH zvyšuje,</a:t>
            </a:r>
          </a:p>
          <a:p>
            <a:pPr marL="800100" lvl="1" indent="-342900">
              <a:buClr>
                <a:srgbClr val="CCFFCC"/>
              </a:buClr>
              <a:buFontTx/>
              <a:buChar char="•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při poklesu osmolality tato sekrece klesá</a:t>
            </a:r>
            <a:r>
              <a:rPr lang="cs-CZ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800100" lvl="1" indent="-342900"/>
            <a:endParaRPr lang="cs-CZ" sz="2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20000"/>
              </a:lnSpc>
              <a:buClr>
                <a:srgbClr val="CCFFCC"/>
              </a:buClr>
              <a:buFontTx/>
              <a:buAutoNum type="alphaUcPeriod" startAt="2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Hypovolemii a hypotenzi např. při srdečním selhání nebo cirhóze či těhotenství.</a:t>
            </a:r>
          </a:p>
          <a:p>
            <a:pPr marL="342900" indent="-342900">
              <a:buClr>
                <a:srgbClr val="CCFFCC"/>
              </a:buClr>
            </a:pPr>
            <a:endParaRPr lang="cs-CZ" sz="2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/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Protihráčem ADH jsou v ledvinách prostaglandiny (PGE2, PGI2).</a:t>
            </a:r>
          </a:p>
        </p:txBody>
      </p:sp>
    </p:spTree>
  </p:cSld>
  <p:clrMapOvr>
    <a:masterClrMapping/>
  </p:clrMapOvr>
  <p:transition spd="med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68313" y="1098550"/>
            <a:ext cx="2655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Působení ADH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85763" y="2133600"/>
            <a:ext cx="8372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60363" algn="l"/>
              </a:tabLst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těle je více subtypů receptorů ADH (AVP).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tabLst>
                <a:tab pos="360363" algn="l"/>
              </a:tabLst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</a:t>
            </a:r>
            <a:r>
              <a:rPr lang="cs-CZ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1a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receptory – hladká svalovina cév, </a:t>
            </a:r>
            <a:r>
              <a:rPr 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kardiomyocyty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další lokalizace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zvyšují IC Ca</a:t>
            </a:r>
            <a:r>
              <a:rPr lang="cs-CZ" sz="20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++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 výslednou vazokonstrikcí a vyšší kontraktilitou 	myokardu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Receptory V</a:t>
            </a:r>
            <a:r>
              <a:rPr lang="cs-CZ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1b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(nebo V</a:t>
            </a:r>
            <a:r>
              <a:rPr lang="cs-CZ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– přední hypofýza, uvolňování ACTH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Receptory V</a:t>
            </a:r>
            <a:r>
              <a:rPr lang="cs-CZ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sběrné kanálky ledvin přes </a:t>
            </a:r>
            <a:r>
              <a:rPr 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adenylátcyklázu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zvyšují	produkci </a:t>
            </a:r>
            <a:r>
              <a:rPr 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cAMP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To vede k expresi </a:t>
            </a:r>
            <a:r>
              <a:rPr 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akvaporinových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kanálů na 	povrchu epiteliálních buněk. Výsledkem je </a:t>
            </a:r>
            <a:r>
              <a:rPr 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antidiuréza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při zvýšené reabsorpci vody.</a:t>
            </a:r>
          </a:p>
        </p:txBody>
      </p:sp>
    </p:spTree>
  </p:cSld>
  <p:clrMapOvr>
    <a:masterClrMapping/>
  </p:clrMapOvr>
  <p:transition spd="med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2. Systém renin-angiotenzin-aldosteron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419475" y="115888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8313" y="2276475"/>
            <a:ext cx="8351837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Tento systém stejně jako většina dalších mechanismů reaguje přednostně na změny objemu a ovlivňuje především sekreci Na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Zvyšuje retenci Na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vody v distálním nefronu. </a:t>
            </a:r>
          </a:p>
          <a:p>
            <a:pPr>
              <a:lnSpc>
                <a:spcPct val="140000"/>
              </a:lnSpc>
              <a:spcAft>
                <a:spcPct val="30000"/>
              </a:spcAft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Objem je nařazen natrémii. Jinak je při hypernatrémii tendence k poklesu aldosteronu a  obráceně.  </a:t>
            </a:r>
          </a:p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Také jeho působení antagonizují v ledvinách prostaglandiny.</a:t>
            </a:r>
          </a:p>
        </p:txBody>
      </p:sp>
    </p:spTree>
  </p:cSld>
  <p:clrMapOvr>
    <a:masterClrMapping/>
  </p:clrMapOvr>
  <p:transition spd="med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348038" y="115888"/>
            <a:ext cx="537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 II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marL="685800" indent="-685800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3.  Natriuretické peptidy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82454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ct val="30000"/>
              </a:spcAft>
              <a:buClr>
                <a:srgbClr val="CCFFCC"/>
              </a:buClr>
              <a:buFontTx/>
              <a:buAutoNum type="alphaUcPeriod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Mozkový natriuretický peptid (BNP) byl izolován z hypotalamu a ze srdečních komor jako preproBNP a proBNP. Impulzem sekrece BNP je zvýšené napětí stěny srdečních komor.</a:t>
            </a: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Clr>
                <a:srgbClr val="CCFFCC"/>
              </a:buClr>
              <a:buFontTx/>
              <a:buAutoNum type="alphaUcPeriod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Atriální natriuretický peptid (ANP) byl izolován z buněk srdečních síní jako preproANP a pro ANP. Impulzem sekrece vlastního ANP je napětí stěny srdečních síní. </a:t>
            </a: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ANP má kratší poločas než BNP, vede k větší, ale kratší diuréze než BNP. Předpokládaný synergismus ANP a BNP je v tom, že BNP zvýší dodávku vody a soli do medulárního sběrného kanálku, kde ANP inhibuje reabsorpci Na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marL="685800" indent="-685800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4.  Digitalis-like hormon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8038" y="115888"/>
            <a:ext cx="537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 II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11300" y="1773238"/>
            <a:ext cx="612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 produkován v kůře nadledvin, podporuje natriurézu blokádou Na</a:t>
            </a:r>
            <a:r>
              <a:rPr lang="cs-CZ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K</a:t>
            </a:r>
            <a:r>
              <a:rPr lang="cs-CZ" sz="24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-ATPázy.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422116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b"/>
          <a:lstStyle/>
          <a:p>
            <a:pPr marL="685800" indent="-685800"/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5. Urodilatin</a:t>
            </a:r>
            <a:r>
              <a:rPr lang="cs-CZ" sz="3600">
                <a:latin typeface="Comic Sans MS" pitchFamily="66" charset="0"/>
              </a:rPr>
              <a:t>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692275" y="4868863"/>
            <a:ext cx="575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Natriuretický peptid produkovaný v distálním tubulu.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39750" y="4941888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algn="r"/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6.  Renální selhání s poklesem glomerulární filtrace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19475" y="115888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79914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Snižuje se množství moče v distálním tubulu, snadno vzniká pozitivní vodní bilance a hyponatrémie. </a:t>
            </a:r>
          </a:p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Při neoligurickém selhání s relativně vyšší residuální filtrací je častější hypernatrémie (smíšená diuréza).</a:t>
            </a:r>
          </a:p>
        </p:txBody>
      </p:sp>
    </p:spTree>
  </p:cSld>
  <p:clrMapOvr>
    <a:masterClrMapping/>
  </p:clrMapOvr>
  <p:transition spd="med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931150" cy="782638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7.  Tubulointersticiální nefritidy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19475" y="115888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54075" y="2708275"/>
            <a:ext cx="74358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Narušení koncentračních a dilučních mechanismů ledvin vede ke smíšené osmotické a vodní diuréze spojené s hypernatrémií, někdy až k jasnému sekundárnímu nefrogennímu diabetu insipidu.</a:t>
            </a:r>
          </a:p>
        </p:txBody>
      </p:sp>
    </p:spTree>
  </p:cSld>
  <p:clrMapOvr>
    <a:masterClrMapping/>
  </p:clrMapOvr>
  <p:transition spd="med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8.  Diuretika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92500" y="115888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2238375"/>
            <a:ext cx="81375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ct val="40000"/>
              </a:spcAft>
              <a:buClr>
                <a:srgbClr val="CCFFCC"/>
              </a:buClr>
              <a:buFontTx/>
              <a:buAutoNum type="alphaUcPeriod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Kličková snižují resorpci iontů v ascendentní Henleho kličce a v distálním tubulu. Tak ruší udržování hypertonicity intersticia. Ztráta vody je relativně větší než Na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342900" indent="-342900">
              <a:lnSpc>
                <a:spcPct val="130000"/>
              </a:lnSpc>
              <a:buClr>
                <a:srgbClr val="CCFFCC"/>
              </a:buClr>
              <a:buFontTx/>
              <a:buAutoNum type="alphaUcPeriod"/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Thiazidová diuretika narušují diluční schopnost v kortikálním sběrném kanálku a vedou k větší ztrátě Na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než vody s výslednou hyponatrémií.</a:t>
            </a:r>
          </a:p>
        </p:txBody>
      </p:sp>
    </p:spTree>
  </p:cSld>
  <p:clrMapOvr>
    <a:masterClrMapping/>
  </p:clrMapOvr>
  <p:transition spd="med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9.  Deplece kalia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419475" y="115888"/>
            <a:ext cx="537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Regulační mechanismy vodního a iontového hospodářství  II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52488" y="2565400"/>
            <a:ext cx="74374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Ztráty K+ vedou k jeho přesunu z ICT, kam místo něj vstupuje Na+ a v menší míře H+. Výsledný pokles osmolality plazmy tlumí sekreci ADH a hyponatrémie se upraví. </a:t>
            </a:r>
          </a:p>
          <a:p>
            <a:pPr>
              <a:lnSpc>
                <a:spcPct val="140000"/>
              </a:lnSpc>
            </a:pP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Nelze-li ale snížit sekreci ADH (deplece volumu </a:t>
            </a:r>
            <a:b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K</a:t>
            </a:r>
            <a:r>
              <a:rPr lang="cs-CZ" sz="220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cs-CZ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 diuretikách), hyponatrémie přetrvává.</a:t>
            </a:r>
          </a:p>
        </p:txBody>
      </p:sp>
    </p:spTree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>
              <a:tabLst>
                <a:tab pos="30480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Předpoklady hodnocení a úpravy vodního </a:t>
            </a:r>
            <a:b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a iontového metabolismu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93713" y="2133600"/>
            <a:ext cx="815657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marL="342900" indent="-342900">
              <a:spcAft>
                <a:spcPct val="20000"/>
              </a:spcAft>
              <a:buClr>
                <a:srgbClr val="CCFFCC"/>
              </a:buClr>
              <a:buFontTx/>
              <a:buAutoNum type="arabicPeriod"/>
            </a:pPr>
            <a:r>
              <a:rPr lang="cs-CZ" sz="2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Porovnání aktuální tělesné hmotnosti nemocného s běžnou tělesnou hmotností (BTH),</a:t>
            </a: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zpravidla možný pouze odhad.</a:t>
            </a:r>
          </a:p>
          <a:p>
            <a:pPr marL="342900" indent="-342900">
              <a:spcAft>
                <a:spcPct val="20000"/>
              </a:spcAft>
              <a:buClr>
                <a:srgbClr val="CCFFCC"/>
              </a:buClr>
              <a:buFontTx/>
              <a:buAutoNum type="arabicPeriod"/>
            </a:pPr>
            <a:r>
              <a:rPr lang="cs-CZ" sz="2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Posouzení akutní vzniklé změny</a:t>
            </a:r>
          </a:p>
          <a:p>
            <a:pPr marL="800100" lvl="1" indent="-342900"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1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klinicky zřejmá dehydratace:</a:t>
            </a: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uvažuje se deficit tekutin </a:t>
            </a:r>
            <a:b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2,5-5 % BTH (př. 70 kg nemocný, 5 % = 3,5 l)</a:t>
            </a:r>
          </a:p>
          <a:p>
            <a:pPr marL="800100" lvl="1" indent="-342900"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1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klinicky zřejmá hyperhydratace:</a:t>
            </a: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uvažuje se nadbytek tekutin 2,5-7,5 % BTH.</a:t>
            </a:r>
          </a:p>
          <a:p>
            <a:pPr marL="342900" indent="-342900">
              <a:spcAft>
                <a:spcPct val="20000"/>
              </a:spcAft>
              <a:buClr>
                <a:srgbClr val="CCFFCC"/>
              </a:buClr>
              <a:buFontTx/>
              <a:buAutoNum type="arabicPeriod"/>
            </a:pPr>
            <a:r>
              <a:rPr lang="cs-CZ" sz="2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Terapeutické dávky vody a solí jsou tvořeny složkou korekční </a:t>
            </a:r>
            <a:br>
              <a:rPr lang="cs-CZ" sz="2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substituční</a:t>
            </a:r>
          </a:p>
          <a:p>
            <a:pPr marL="800100" lvl="1" indent="-342900"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1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korekční dávka</a:t>
            </a: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 úpravě stávajícího deficitu v organismu</a:t>
            </a:r>
          </a:p>
          <a:p>
            <a:pPr marL="800100" lvl="1" indent="-342900"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1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substituční dávka</a:t>
            </a: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 úhradě měřitelných i neměřitelných ztrát</a:t>
            </a:r>
          </a:p>
          <a:p>
            <a:pPr marL="800100" lvl="1" indent="-342900"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celková dávka je součtem obou předchozích.</a:t>
            </a:r>
          </a:p>
        </p:txBody>
      </p:sp>
    </p:spTree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369F-8A69-4AE4-97EE-B225F2AD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774"/>
            <a:ext cx="8229600" cy="1143000"/>
          </a:xfrm>
        </p:spPr>
        <p:txBody>
          <a:bodyPr>
            <a:normAutofit/>
          </a:bodyPr>
          <a:lstStyle/>
          <a:p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63C40-F77C-4490-B807-AE180026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88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Cíl kapitoly</a:t>
            </a:r>
          </a:p>
          <a:p>
            <a:pPr marL="0" indent="0">
              <a:buNone/>
            </a:pPr>
            <a:r>
              <a:rPr lang="cs-CZ" sz="1400" dirty="0"/>
              <a:t>Seznámit posluchače s problematikou příčin poruch hydratace a osmolality, jejich klinickými projevy  a optimální rychlostí jejich úpravy. Je popsán vhodný rozsah laboratorních vyšetření a jejich hodnocení.</a:t>
            </a:r>
          </a:p>
          <a:p>
            <a:pPr marL="0" indent="0">
              <a:buNone/>
            </a:pPr>
            <a:r>
              <a:rPr lang="cs-CZ" sz="2000" dirty="0"/>
              <a:t>Klíčová slova k danému tématu</a:t>
            </a:r>
          </a:p>
          <a:p>
            <a:pPr marL="0" indent="0">
              <a:buNone/>
            </a:pPr>
            <a:r>
              <a:rPr lang="cs-CZ" sz="1400" dirty="0"/>
              <a:t>Hydratace, </a:t>
            </a:r>
            <a:r>
              <a:rPr lang="cs-CZ" sz="1400" dirty="0" err="1"/>
              <a:t>natrémie</a:t>
            </a:r>
            <a:r>
              <a:rPr lang="cs-CZ" sz="1400" dirty="0"/>
              <a:t>, osmolalita, tělesné tekutiny, demyelinizace, antidiuretický hormon, </a:t>
            </a:r>
            <a:r>
              <a:rPr lang="cs-CZ" sz="1400" dirty="0" err="1"/>
              <a:t>natriuretické</a:t>
            </a:r>
            <a:r>
              <a:rPr lang="cs-CZ" sz="1400" dirty="0"/>
              <a:t> peptidy.</a:t>
            </a:r>
          </a:p>
          <a:p>
            <a:pPr marL="0" indent="0">
              <a:buNone/>
            </a:pPr>
            <a:r>
              <a:rPr lang="cs-CZ" sz="2000" dirty="0"/>
              <a:t>Orientační čas na prostudování: </a:t>
            </a:r>
            <a:r>
              <a:rPr lang="cs-CZ" sz="1400" dirty="0"/>
              <a:t>120 min</a:t>
            </a:r>
          </a:p>
          <a:p>
            <a:pPr marL="0" indent="0">
              <a:buNone/>
            </a:pPr>
            <a:r>
              <a:rPr lang="cs-CZ" sz="2000" dirty="0"/>
              <a:t>Strukturovaná vkladová část: </a:t>
            </a:r>
            <a:r>
              <a:rPr lang="cs-CZ" sz="1400" dirty="0"/>
              <a:t>obr. 4 až 50.</a:t>
            </a:r>
          </a:p>
          <a:p>
            <a:pPr marL="0" indent="0">
              <a:buNone/>
            </a:pPr>
            <a:r>
              <a:rPr lang="cs-CZ" sz="2000" dirty="0"/>
              <a:t>Kontrolní otázky (klíč)</a:t>
            </a:r>
          </a:p>
          <a:p>
            <a:pPr marL="0" indent="0">
              <a:buNone/>
            </a:pPr>
            <a:r>
              <a:rPr lang="cs-CZ" sz="1400" dirty="0"/>
              <a:t>Prostory tělesných tekutin, koncentrace iontů v nich, hodnoty osmolality  séra a moče (obr. 4 – 8), regulační mechanismy vodního a solného metabolismu (obr. 9 – 14), patologické zásahy do tohoto metabolismu (obr. 15 – 18), hodnocení hydratace (obr. 19), efektivní osmolalita (obr. 20), </a:t>
            </a:r>
            <a:r>
              <a:rPr lang="cs-CZ" sz="1400" dirty="0" err="1"/>
              <a:t>dysnatremie</a:t>
            </a:r>
            <a:r>
              <a:rPr lang="cs-CZ" sz="1400" dirty="0"/>
              <a:t> a jejich frekvence (obr. 21 – 22), schéma prostorů tělesných tekutin a komponent osmolality (obr.23), </a:t>
            </a:r>
            <a:r>
              <a:rPr lang="cs-CZ" sz="1400" dirty="0" err="1"/>
              <a:t>hyponatremie</a:t>
            </a:r>
            <a:r>
              <a:rPr lang="cs-CZ" sz="1400" dirty="0"/>
              <a:t> -  příčiny a příznaky (obr. 24 – 31), mozková kompenzace </a:t>
            </a:r>
            <a:r>
              <a:rPr lang="cs-CZ" sz="1400" dirty="0" err="1"/>
              <a:t>hyponatremie</a:t>
            </a:r>
            <a:r>
              <a:rPr lang="cs-CZ" sz="1400" dirty="0"/>
              <a:t> (obr. 32 – 34), terapie </a:t>
            </a:r>
            <a:r>
              <a:rPr lang="cs-CZ" sz="1400" dirty="0" err="1"/>
              <a:t>hyponatremie</a:t>
            </a:r>
            <a:r>
              <a:rPr lang="cs-CZ" sz="1400" dirty="0"/>
              <a:t> (obr. 34 – 38), </a:t>
            </a:r>
            <a:r>
              <a:rPr lang="cs-CZ" sz="1400" dirty="0" err="1"/>
              <a:t>hyponatremie</a:t>
            </a:r>
            <a:r>
              <a:rPr lang="cs-CZ" sz="1400" dirty="0"/>
              <a:t> a stáří a kost (obr. 39 – 40), </a:t>
            </a:r>
            <a:r>
              <a:rPr lang="cs-CZ" sz="1400" dirty="0" err="1"/>
              <a:t>hypernatremie</a:t>
            </a:r>
            <a:r>
              <a:rPr lang="cs-CZ" sz="1400" dirty="0"/>
              <a:t> – příčiny a příznaky (obr. 41 – 44), mozková kompenzace , vliv na metabolismus (obr. 45 – 46), </a:t>
            </a:r>
            <a:r>
              <a:rPr lang="cs-CZ" sz="1400" dirty="0" err="1"/>
              <a:t>hypernatremie</a:t>
            </a:r>
            <a:r>
              <a:rPr lang="cs-CZ" sz="1400" dirty="0"/>
              <a:t> a stáří (obr. 47 – 48), terapie (obr. 49 – 50).</a:t>
            </a:r>
          </a:p>
          <a:p>
            <a:pPr marL="0" indent="0">
              <a:buNone/>
            </a:pPr>
            <a:r>
              <a:rPr lang="cs-CZ" sz="2000" dirty="0"/>
              <a:t>Korespondenční úkol pro studenta k tématu</a:t>
            </a:r>
          </a:p>
          <a:p>
            <a:pPr marL="0" indent="0">
              <a:buNone/>
            </a:pPr>
            <a:r>
              <a:rPr lang="cs-CZ" sz="1400" dirty="0"/>
              <a:t>1.  Nemocný má glykémii 37 </a:t>
            </a:r>
            <a:r>
              <a:rPr lang="cs-CZ" sz="1400" dirty="0" err="1"/>
              <a:t>mmol</a:t>
            </a:r>
            <a:r>
              <a:rPr lang="cs-CZ" sz="1400" dirty="0"/>
              <a:t>/l. Jak ovlivnilo toto zvýšení </a:t>
            </a:r>
            <a:r>
              <a:rPr lang="cs-CZ" sz="1400" dirty="0" err="1"/>
              <a:t>natrémii</a:t>
            </a:r>
            <a:r>
              <a:rPr lang="cs-CZ" sz="1400" dirty="0"/>
              <a:t> ?                                                                2. Jaké budou cílové hodnoty maximálního zvýšení </a:t>
            </a:r>
            <a:r>
              <a:rPr lang="cs-CZ" sz="1400" dirty="0" err="1"/>
              <a:t>natrémie</a:t>
            </a:r>
            <a:r>
              <a:rPr lang="cs-CZ" sz="1400" dirty="0"/>
              <a:t> 125 </a:t>
            </a:r>
            <a:r>
              <a:rPr lang="cs-CZ" sz="1400" dirty="0" err="1"/>
              <a:t>mmol</a:t>
            </a:r>
            <a:r>
              <a:rPr lang="cs-CZ" sz="1400" dirty="0"/>
              <a:t>/l za 1. a 2. den jejího léčení ?                3. Pacientka, 65 kg, má </a:t>
            </a:r>
            <a:r>
              <a:rPr lang="cs-CZ" sz="1400" dirty="0" err="1"/>
              <a:t>hyponatrémii</a:t>
            </a:r>
            <a:r>
              <a:rPr lang="cs-CZ" sz="1400" dirty="0"/>
              <a:t> 128 </a:t>
            </a:r>
            <a:r>
              <a:rPr lang="cs-CZ" sz="1400" dirty="0" err="1"/>
              <a:t>mmol</a:t>
            </a:r>
            <a:r>
              <a:rPr lang="cs-CZ" sz="1400" dirty="0"/>
              <a:t>/l. Vypočtěte vhodnou dávku </a:t>
            </a:r>
            <a:r>
              <a:rPr lang="cs-CZ" altLang="cs-CZ" sz="1400" dirty="0"/>
              <a:t>Na</a:t>
            </a:r>
            <a:r>
              <a:rPr lang="cs-CZ" altLang="cs-CZ" sz="1400" baseline="30000" dirty="0"/>
              <a:t>+</a:t>
            </a:r>
            <a:r>
              <a:rPr lang="cs-CZ" sz="1400" dirty="0"/>
              <a:t> pro 1. den léčby.</a:t>
            </a:r>
          </a:p>
        </p:txBody>
      </p:sp>
    </p:spTree>
    <p:extLst>
      <p:ext uri="{BB962C8B-B14F-4D97-AF65-F5344CB8AC3E}">
        <p14:creationId xmlns:p14="http://schemas.microsoft.com/office/powerpoint/2010/main" val="365505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911225"/>
          </a:xfrm>
        </p:spPr>
        <p:txBody>
          <a:bodyPr/>
          <a:lstStyle/>
          <a:p>
            <a:r>
              <a:rPr lang="cs-CZ" sz="3200"/>
              <a:t>Efektivní osmolalita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6875" y="1916113"/>
            <a:ext cx="84963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 všech základní prostorech tělesných tekutin, tj. v IVT, IST a ICT jsou rozpuštěny částice, jejich souhrn tvoří výslednou osmolalitu roztoku. Ta je ve všech prostorech stejná. </a:t>
            </a:r>
          </a:p>
          <a:p>
            <a:pPr>
              <a:spcAft>
                <a:spcPct val="30000"/>
              </a:spcAft>
            </a:pP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 IVT se na osmolalitě podílí natrémie a odpovídající anionty, urea, glukóza a plazmatické bílkoviny. </a:t>
            </a:r>
            <a:r>
              <a:rPr lang="cs-CZ" sz="2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Pohyb vody a urey mezi všemi prostory je volný, pohyb ostatních solutů je limitován.</a:t>
            </a: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je rozhodující pro rozložení tekutin a jejich pohyb mezi jednotlivými prostory. </a:t>
            </a:r>
          </a:p>
          <a:p>
            <a:pPr>
              <a:spcAft>
                <a:spcPct val="30000"/>
              </a:spcAft>
            </a:pPr>
            <a:r>
              <a:rPr lang="cs-CZ" sz="2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Efektivní osmotický tlak</a:t>
            </a: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vykonávají jen látky distribuované pouze v některém z prostorů. Jejich akumulace vede k hypertonicitě a ke zvýšení efektivního osmotického tlaku v daném prostoru proti prostoru či prostorům zbývajícím. Vzniklý osmotický gradient vede k přesunu vody do hypertonického prostoru. </a:t>
            </a:r>
            <a:r>
              <a:rPr lang="cs-CZ" sz="2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Snížení efektivního osmotického tlaku</a:t>
            </a: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 určitém prostoru vede naopak k přesunu vody do prostorů dalších. </a:t>
            </a:r>
          </a:p>
          <a:p>
            <a:pPr>
              <a:spcAft>
                <a:spcPct val="30000"/>
              </a:spcAft>
            </a:pP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Urea efektivní osmotický tlak nevykonává. </a:t>
            </a:r>
          </a:p>
        </p:txBody>
      </p:sp>
    </p:spTree>
  </p:cSld>
  <p:clrMapOvr>
    <a:masterClrMapping/>
  </p:clrMapOvr>
  <p:transition spd="med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err="1">
                <a:solidFill>
                  <a:srgbClr val="CC0000"/>
                </a:solidFill>
              </a:rPr>
              <a:t>Dysnatrémie</a:t>
            </a:r>
            <a:endParaRPr lang="cs-CZ" altLang="cs-CZ" sz="4000" dirty="0"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cs-CZ" altLang="cs-CZ" dirty="0"/>
              <a:t>A. Kazda</a:t>
            </a:r>
          </a:p>
          <a:p>
            <a:pPr marL="609600" indent="-609600" algn="ctr" eaLnBrk="1" hangingPunct="1">
              <a:buFontTx/>
              <a:buNone/>
            </a:pPr>
            <a:r>
              <a:rPr lang="cs-CZ" altLang="cs-CZ" dirty="0"/>
              <a:t>ÚLBLD 1. LF UK a VFN, Praha</a:t>
            </a:r>
          </a:p>
        </p:txBody>
      </p:sp>
    </p:spTree>
    <p:extLst>
      <p:ext uri="{BB962C8B-B14F-4D97-AF65-F5344CB8AC3E}">
        <p14:creationId xmlns:p14="http://schemas.microsoft.com/office/powerpoint/2010/main" val="105483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CC0000"/>
                </a:solidFill>
              </a:rPr>
              <a:t>Dysnatrémie – frekvence, vztah k prognóze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18488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>
                <a:solidFill>
                  <a:schemeClr val="hlink"/>
                </a:solidFill>
              </a:rPr>
              <a:t>Studie 1 Rakousko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151 486 nemocných, 77 JIP interních, chirurgických a smíšených</a:t>
            </a:r>
          </a:p>
        </p:txBody>
      </p:sp>
      <p:graphicFrame>
        <p:nvGraphicFramePr>
          <p:cNvPr id="38149" name="Group 261"/>
          <p:cNvGraphicFramePr>
            <a:graphicFrameLocks noGrp="1"/>
          </p:cNvGraphicFramePr>
          <p:nvPr>
            <p:ph sz="half" idx="2"/>
          </p:nvPr>
        </p:nvGraphicFramePr>
        <p:xfrm>
          <a:off x="250825" y="2133600"/>
          <a:ext cx="8147050" cy="3236914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Dysnatrémie při příjmu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Mírná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Hyponatrémie mmol/l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130-134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125-129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&lt; 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Frekvence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Mortalita na JIP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Hypernatrémie mmol/l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146-150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151-154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&gt; 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Frekvence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Mortalita na JIP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18" name="Text Box 259"/>
          <p:cNvSpPr txBox="1">
            <a:spLocks noChangeArrowheads="1"/>
          </p:cNvSpPr>
          <p:nvPr/>
        </p:nvSpPr>
        <p:spPr bwMode="auto">
          <a:xfrm>
            <a:off x="303213" y="5511800"/>
            <a:ext cx="5214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Mortalita nemocných s normonatrémií 9,7 %.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1600"/>
              <a:t>Funk GCH et al. Int Care Med 2010, 36, 304-311</a:t>
            </a:r>
          </a:p>
        </p:txBody>
      </p:sp>
      <p:sp>
        <p:nvSpPr>
          <p:cNvPr id="3119" name="Line 260"/>
          <p:cNvSpPr>
            <a:spLocks noChangeShapeType="1"/>
          </p:cNvSpPr>
          <p:nvPr/>
        </p:nvSpPr>
        <p:spPr bwMode="auto">
          <a:xfrm flipH="1">
            <a:off x="179388" y="40052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5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0402" r="3102" b="2716"/>
          <a:stretch>
            <a:fillRect/>
          </a:stretch>
        </p:blipFill>
        <p:spPr bwMode="auto">
          <a:xfrm>
            <a:off x="1773238" y="130175"/>
            <a:ext cx="5595937" cy="65976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247900" y="2133600"/>
            <a:ext cx="4779963" cy="3543300"/>
            <a:chOff x="1416" y="1344"/>
            <a:chExt cx="3011" cy="2232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429" y="1968"/>
              <a:ext cx="4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chemeClr val="accent1"/>
                  </a:solidFill>
                </a:rPr>
                <a:t>VODA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422" y="2296"/>
              <a:ext cx="43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FFBA75"/>
                  </a:solidFill>
                </a:rPr>
                <a:t>UREA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416" y="2648"/>
              <a:ext cx="67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CC0099"/>
                  </a:solidFill>
                </a:rPr>
                <a:t>GLUKOSA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422" y="3022"/>
              <a:ext cx="97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08000"/>
                  </a:solidFill>
                </a:rPr>
                <a:t>SODNÝ KATION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416" y="3384"/>
              <a:ext cx="72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80808"/>
                  </a:solidFill>
                </a:rPr>
                <a:t>BÍLKOVINY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656" y="1359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CC0099"/>
                  </a:solidFill>
                </a:rPr>
                <a:t>IVT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309" y="1351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80808"/>
                  </a:solidFill>
                </a:rPr>
                <a:t>IST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4105" y="1344"/>
              <a:ext cx="322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08000"/>
                  </a:solidFill>
                </a:rPr>
                <a:t>ICT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6134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0249" r="1169" b="3928"/>
          <a:stretch>
            <a:fillRect/>
          </a:stretch>
        </p:blipFill>
        <p:spPr bwMode="auto">
          <a:xfrm>
            <a:off x="1670050" y="57150"/>
            <a:ext cx="5803900" cy="6742113"/>
          </a:xfrm>
          <a:prstGeom prst="rect">
            <a:avLst/>
          </a:prstGeom>
          <a:solidFill>
            <a:srgbClr val="0099CC"/>
          </a:solidFill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40161" dir="20493903" algn="ctr" rotWithShape="0">
              <a:srgbClr val="0033CC"/>
            </a:outerShdw>
          </a:effec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25675" y="2155825"/>
            <a:ext cx="4845050" cy="3622675"/>
            <a:chOff x="1416" y="1358"/>
            <a:chExt cx="3052" cy="2282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429" y="1979"/>
              <a:ext cx="4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chemeClr val="accent1"/>
                  </a:solidFill>
                </a:rPr>
                <a:t>VODA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22" y="2360"/>
              <a:ext cx="43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FFBA75"/>
                  </a:solidFill>
                </a:rPr>
                <a:t>UREA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6" y="2712"/>
              <a:ext cx="67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CC0099"/>
                  </a:solidFill>
                </a:rPr>
                <a:t>GLUKOSA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422" y="3086"/>
              <a:ext cx="97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08000"/>
                  </a:solidFill>
                </a:rPr>
                <a:t>SODNÝ KATION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416" y="3448"/>
              <a:ext cx="72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80808"/>
                  </a:solidFill>
                </a:rPr>
                <a:t>BÍLKOVINY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656" y="1373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CC0099"/>
                  </a:solidFill>
                </a:rPr>
                <a:t>IVT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309" y="1365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80808"/>
                  </a:solidFill>
                </a:rPr>
                <a:t>IST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146" y="1358"/>
              <a:ext cx="322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08000"/>
                  </a:solidFill>
                </a:rPr>
                <a:t>ICT</a:t>
              </a:r>
              <a:endParaRPr lang="cs-CZ" altLang="cs-CZ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3019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CC0000"/>
                </a:solidFill>
              </a:rPr>
              <a:t>Hyponatrémie </a:t>
            </a:r>
            <a:br>
              <a:rPr lang="cs-CZ" altLang="cs-CZ" sz="3600">
                <a:solidFill>
                  <a:srgbClr val="CC0000"/>
                </a:solidFill>
              </a:rPr>
            </a:br>
            <a:r>
              <a:rPr lang="cs-CZ" altLang="cs-CZ" sz="3600">
                <a:solidFill>
                  <a:srgbClr val="CC0000"/>
                </a:solidFill>
              </a:rPr>
              <a:t>dělení dle tíže a trvání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1788"/>
            <a:ext cx="864235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Definice podle poklesu: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mírná 130-135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střední 125-129 </a:t>
            </a:r>
            <a:r>
              <a:rPr lang="cs-CZ" altLang="cs-CZ" dirty="0" err="1"/>
              <a:t>mmol</a:t>
            </a:r>
            <a:r>
              <a:rPr lang="cs-CZ" altLang="cs-CZ" dirty="0"/>
              <a:t>/l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těžká &lt;125 </a:t>
            </a:r>
            <a:r>
              <a:rPr lang="cs-CZ" altLang="cs-CZ" dirty="0" err="1"/>
              <a:t>mmol</a:t>
            </a:r>
            <a:r>
              <a:rPr lang="cs-CZ" altLang="cs-CZ" dirty="0"/>
              <a:t>/l 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Definice podle trvání: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akutní trvá &lt;48 hod.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chronická trvá &gt;48 hod.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Definice podle příznaků: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středně těžké: nevolnost (ne zvracení), zmatenost,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cs-CZ" altLang="cs-CZ" dirty="0"/>
              <a:t>    bolest hlavy, 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/>
              <a:t>těžké: zvracení, kardiorespirační potíže, somnolence, křeče, koma (Glasgow </a:t>
            </a:r>
            <a:r>
              <a:rPr lang="cs-CZ" altLang="cs-CZ" dirty="0" err="1"/>
              <a:t>Coma</a:t>
            </a:r>
            <a:r>
              <a:rPr lang="cs-CZ" altLang="cs-CZ" dirty="0"/>
              <a:t> </a:t>
            </a:r>
            <a:r>
              <a:rPr lang="cs-CZ" altLang="cs-CZ" dirty="0" err="1"/>
              <a:t>Scale</a:t>
            </a:r>
            <a:r>
              <a:rPr lang="cs-CZ" altLang="cs-CZ" dirty="0"/>
              <a:t> </a:t>
            </a:r>
            <a:r>
              <a:rPr lang="cs-CZ" altLang="cs-CZ" dirty="0">
                <a:cs typeface="Arial" charset="0"/>
              </a:rPr>
              <a:t>≤ 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i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err="1"/>
              <a:t>Spasovski</a:t>
            </a:r>
            <a:r>
              <a:rPr lang="cs-CZ" altLang="cs-CZ" sz="1400" dirty="0"/>
              <a:t> G. et al. </a:t>
            </a:r>
            <a:r>
              <a:rPr lang="cs-CZ" altLang="cs-CZ" sz="1400" dirty="0" err="1"/>
              <a:t>Clinical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Practice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guideline</a:t>
            </a:r>
            <a:r>
              <a:rPr lang="cs-CZ" altLang="cs-CZ" sz="1400" dirty="0"/>
              <a:t> on </a:t>
            </a:r>
            <a:r>
              <a:rPr lang="cs-CZ" altLang="cs-CZ" sz="1400" dirty="0" err="1"/>
              <a:t>diagnosis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treatment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hyponatraemia</a:t>
            </a:r>
            <a:r>
              <a:rPr lang="cs-CZ" altLang="cs-CZ" sz="1400" dirty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/>
              <a:t>  </a:t>
            </a:r>
            <a:r>
              <a:rPr lang="cs-CZ" altLang="cs-CZ" sz="1400" dirty="0" err="1"/>
              <a:t>Int</a:t>
            </a:r>
            <a:r>
              <a:rPr lang="cs-CZ" altLang="cs-CZ" sz="1400" dirty="0"/>
              <a:t> Care Med 2014, 40, 320-331. Produkt následujících společností: 1. </a:t>
            </a:r>
            <a:r>
              <a:rPr lang="cs-CZ" altLang="cs-CZ" sz="1400" dirty="0" err="1"/>
              <a:t>European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Soc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Intens</a:t>
            </a:r>
            <a:r>
              <a:rPr lang="cs-CZ" altLang="cs-CZ" sz="1400" dirty="0"/>
              <a:t> Care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/>
              <a:t>  Med, 2. </a:t>
            </a:r>
            <a:r>
              <a:rPr lang="cs-CZ" altLang="cs-CZ" sz="1400" dirty="0" err="1"/>
              <a:t>European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Soc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Endocrinol</a:t>
            </a:r>
            <a:r>
              <a:rPr lang="cs-CZ" altLang="cs-CZ" sz="1400" dirty="0"/>
              <a:t>, 3. </a:t>
            </a:r>
            <a:r>
              <a:rPr lang="cs-CZ" altLang="cs-CZ" sz="1400" dirty="0" err="1"/>
              <a:t>European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Renal</a:t>
            </a:r>
            <a:r>
              <a:rPr lang="cs-CZ" altLang="cs-CZ" sz="1400" dirty="0"/>
              <a:t> Best </a:t>
            </a:r>
            <a:r>
              <a:rPr lang="cs-CZ" altLang="cs-CZ" sz="1400" dirty="0" err="1"/>
              <a:t>Practice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64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CC0000"/>
                </a:solidFill>
              </a:rPr>
              <a:t>Příznaky poklesu efektivní osmolality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502650" cy="40528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cs-CZ" altLang="cs-CZ" sz="2000"/>
              <a:t>Typické příznaky jsou neurologické při zvýšení nitrolebního tlaku a edému mozku.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cs-CZ" altLang="cs-CZ" sz="2000" b="1">
                <a:solidFill>
                  <a:srgbClr val="3366FF"/>
                </a:solidFill>
              </a:rPr>
              <a:t>Subjektivní</a:t>
            </a:r>
            <a:r>
              <a:rPr lang="cs-CZ" altLang="cs-CZ" sz="2000" b="1"/>
              <a:t>:</a:t>
            </a:r>
            <a:r>
              <a:rPr lang="cs-CZ" altLang="cs-CZ" sz="2000"/>
              <a:t> poruchy chování, jako dezorientace, letargie, apatie, ale i agitovanost, bolesti hlavy, anorexie až nauzea.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cs-CZ" altLang="cs-CZ" sz="2000" b="1">
                <a:solidFill>
                  <a:srgbClr val="3366FF"/>
                </a:solidFill>
              </a:rPr>
              <a:t>Objektivní:</a:t>
            </a:r>
            <a:r>
              <a:rPr lang="cs-CZ" altLang="cs-CZ" sz="2000">
                <a:solidFill>
                  <a:srgbClr val="3366FF"/>
                </a:solidFill>
              </a:rPr>
              <a:t> s</a:t>
            </a:r>
            <a:r>
              <a:rPr lang="cs-CZ" altLang="cs-CZ" sz="2000"/>
              <a:t>enzorické poruchy, snížené reflexy, křeče, pseudobulbální parézy a hlubší poruchy vědomí vedoucí s progresí stavu do kómatu. Je nebezpečí herniace mozkového kmene. Je uváděno i Cheyne-Stokesovo dýchání a hypotermie.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/>
              <a:t>Příznaky dříve u starých lidí a dětí. Riziková skupina – alkoholici, nemocní s hepatopatií, v malnutrici a premenopauzální ženy (estrogeny zvyšují sekreci ADH).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12C0B17-15F7-4691-8520-BA04AB4242ED}"/>
              </a:ext>
            </a:extLst>
          </p:cNvPr>
          <p:cNvSpPr txBox="1"/>
          <p:nvPr/>
        </p:nvSpPr>
        <p:spPr>
          <a:xfrm>
            <a:off x="2915816" y="60212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Kengne</a:t>
            </a:r>
            <a:r>
              <a:rPr lang="cs-CZ" sz="1400" dirty="0"/>
              <a:t> FG et al. </a:t>
            </a:r>
            <a:r>
              <a:rPr lang="cs-CZ" sz="1400" dirty="0" err="1"/>
              <a:t>Kidney</a:t>
            </a:r>
            <a:r>
              <a:rPr lang="cs-CZ" sz="1400" dirty="0"/>
              <a:t> </a:t>
            </a:r>
            <a:r>
              <a:rPr lang="cs-CZ" sz="1400" dirty="0" err="1"/>
              <a:t>Internat</a:t>
            </a:r>
            <a:r>
              <a:rPr lang="cs-CZ" sz="1400" dirty="0"/>
              <a:t> Report 2018, 3, 24-35</a:t>
            </a:r>
          </a:p>
          <a:p>
            <a:r>
              <a:rPr lang="cs-CZ" sz="1400" dirty="0" err="1"/>
              <a:t>Babaliche</a:t>
            </a:r>
            <a:r>
              <a:rPr lang="cs-CZ" sz="1400" dirty="0"/>
              <a:t> P et al. Indian J </a:t>
            </a:r>
            <a:r>
              <a:rPr lang="cs-CZ" sz="1400" dirty="0" err="1"/>
              <a:t>Crit</a:t>
            </a:r>
            <a:r>
              <a:rPr lang="cs-CZ" sz="1400" dirty="0"/>
              <a:t> Care Med 2017, 21, 819-824</a:t>
            </a:r>
          </a:p>
        </p:txBody>
      </p:sp>
    </p:spTree>
    <p:extLst>
      <p:ext uri="{BB962C8B-B14F-4D97-AF65-F5344CB8AC3E}">
        <p14:creationId xmlns:p14="http://schemas.microsoft.com/office/powerpoint/2010/main" val="419613184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512218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Příčiny </a:t>
            </a:r>
            <a:r>
              <a:rPr lang="cs-CZ" altLang="cs-CZ" sz="3600" dirty="0" err="1">
                <a:solidFill>
                  <a:srgbClr val="CC0000"/>
                </a:solidFill>
              </a:rPr>
              <a:t>hyponatrémie</a:t>
            </a:r>
            <a:r>
              <a:rPr lang="cs-CZ" altLang="cs-CZ" sz="3600" dirty="0">
                <a:solidFill>
                  <a:srgbClr val="CC0000"/>
                </a:solidFill>
              </a:rPr>
              <a:t>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25621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Hypotonická </a:t>
            </a:r>
            <a:r>
              <a:rPr lang="cs-CZ" altLang="cs-CZ" sz="2000" dirty="0" err="1">
                <a:solidFill>
                  <a:schemeClr val="hlink"/>
                </a:solidFill>
              </a:rPr>
              <a:t>hyponatrémie</a:t>
            </a:r>
            <a:r>
              <a:rPr lang="cs-CZ" altLang="cs-CZ" sz="2000" dirty="0"/>
              <a:t> má 3 formy: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000" dirty="0" err="1">
                <a:solidFill>
                  <a:srgbClr val="3366FF"/>
                </a:solidFill>
              </a:rPr>
              <a:t>Hypovolemická</a:t>
            </a:r>
            <a:r>
              <a:rPr lang="cs-CZ" altLang="cs-CZ" sz="2000" dirty="0"/>
              <a:t>: deficit vody i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deficit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je větší.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Příčiny renální: diuretika (</a:t>
            </a:r>
            <a:r>
              <a:rPr lang="cs-CZ" altLang="cs-CZ" sz="2000" dirty="0" err="1"/>
              <a:t>thiazidy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indapamid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amylorid</a:t>
            </a:r>
            <a:r>
              <a:rPr lang="cs-CZ" altLang="cs-CZ" sz="2000" dirty="0"/>
              <a:t>), osmotická diuréza (glykosurie, </a:t>
            </a:r>
            <a:r>
              <a:rPr lang="cs-CZ" altLang="cs-CZ" sz="2000" dirty="0" err="1"/>
              <a:t>manitol</a:t>
            </a:r>
            <a:r>
              <a:rPr lang="cs-CZ" altLang="cs-CZ" sz="2000" dirty="0"/>
              <a:t>), insuficience nadledvin, syndrom cerebrální ztráty soli (CSWS), sůl ztrácející nefropatie.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Příčiny </a:t>
            </a:r>
            <a:r>
              <a:rPr lang="cs-CZ" altLang="cs-CZ" sz="2000" dirty="0" err="1"/>
              <a:t>mimorenální</a:t>
            </a:r>
            <a:r>
              <a:rPr lang="cs-CZ" altLang="cs-CZ" sz="2000" dirty="0"/>
              <a:t>:  ztráty potu hrazené vodou, zvracení, průjem, únik tekutin do 3. prostoru.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cs-CZ" sz="2000" dirty="0" err="1">
                <a:solidFill>
                  <a:srgbClr val="3366FF"/>
                </a:solidFill>
              </a:rPr>
              <a:t>Euvolemická</a:t>
            </a:r>
            <a:r>
              <a:rPr lang="cs-CZ" altLang="cs-CZ" sz="2000" dirty="0"/>
              <a:t>: deficit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bez deficitu vody.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Příčiny: </a:t>
            </a:r>
            <a:r>
              <a:rPr lang="cs-CZ" altLang="cs-CZ" sz="2000" dirty="0" err="1"/>
              <a:t>hypothyreoidismus</a:t>
            </a:r>
            <a:r>
              <a:rPr lang="cs-CZ" altLang="cs-CZ" sz="2000" dirty="0"/>
              <a:t>, SIADH, akutní psychózy, pooperační stres.    Z léků: látky ovlivňující produkci ADH (antidepresiva, antipsychotika, cytostatika, opiáty) nebo zesilující renální efekt ADH (antiepileptika-</a:t>
            </a:r>
            <a:r>
              <a:rPr lang="cs-CZ" altLang="cs-CZ" sz="2000" dirty="0" err="1"/>
              <a:t>karmabazepin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oxkarbamazepin</a:t>
            </a:r>
            <a:r>
              <a:rPr lang="cs-CZ" altLang="cs-CZ" sz="2000" dirty="0"/>
              <a:t>, cytostatika, NSAID).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3.</a:t>
            </a:r>
            <a:r>
              <a:rPr lang="cs-CZ" altLang="cs-CZ" sz="2000" dirty="0"/>
              <a:t>	 </a:t>
            </a:r>
            <a:r>
              <a:rPr lang="cs-CZ" altLang="cs-CZ" sz="2000" dirty="0" err="1">
                <a:solidFill>
                  <a:srgbClr val="3366FF"/>
                </a:solidFill>
              </a:rPr>
              <a:t>Hypervolemická</a:t>
            </a:r>
            <a:r>
              <a:rPr lang="cs-CZ" altLang="cs-CZ" sz="2000" dirty="0"/>
              <a:t>: může být zvýšen obsah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objem ECT zvýšen více.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Příčiny: selhání srdeční, jaterní, nefrotický </a:t>
            </a:r>
            <a:r>
              <a:rPr lang="cs-CZ" altLang="cs-CZ" sz="2000" dirty="0" err="1"/>
              <a:t>sd</a:t>
            </a:r>
            <a:r>
              <a:rPr lang="cs-CZ" altLang="cs-CZ" sz="2000" dirty="0"/>
              <a:t>.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				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1400" dirty="0"/>
              <a:t>Jabor A., </a:t>
            </a:r>
            <a:r>
              <a:rPr lang="cs-CZ" altLang="cs-CZ" sz="1400" dirty="0" err="1"/>
              <a:t>Franeková</a:t>
            </a:r>
            <a:r>
              <a:rPr lang="cs-CZ" altLang="cs-CZ" sz="1400" dirty="0"/>
              <a:t> J. </a:t>
            </a:r>
            <a:r>
              <a:rPr lang="cs-CZ" altLang="cs-CZ" sz="1400" dirty="0" err="1"/>
              <a:t>Labor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Aktuell</a:t>
            </a:r>
            <a:r>
              <a:rPr lang="cs-CZ" altLang="cs-CZ" sz="1400" dirty="0"/>
              <a:t>, 2014, 3, 13-15</a:t>
            </a:r>
            <a:r>
              <a:rPr lang="cs-CZ" altLang="cs-CZ" sz="2000" dirty="0"/>
              <a:t>      </a:t>
            </a:r>
            <a:r>
              <a:rPr lang="cs-CZ" altLang="cs-CZ" sz="1400" dirty="0" err="1"/>
              <a:t>Sachdeo</a:t>
            </a:r>
            <a:r>
              <a:rPr lang="cs-CZ" altLang="cs-CZ" sz="1400" dirty="0"/>
              <a:t> RC et al. </a:t>
            </a:r>
            <a:r>
              <a:rPr lang="cs-CZ" altLang="cs-CZ" sz="1400" dirty="0" err="1"/>
              <a:t>Neurol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Reviews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Suppl</a:t>
            </a:r>
            <a:r>
              <a:rPr lang="cs-CZ" altLang="cs-CZ" sz="1400" dirty="0"/>
              <a:t>, Jan 2016, S1-S7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1400" dirty="0" err="1"/>
              <a:t>Willhams</a:t>
            </a:r>
            <a:r>
              <a:rPr lang="cs-CZ" altLang="cs-CZ" sz="1400" dirty="0"/>
              <a:t> DM. et al. </a:t>
            </a:r>
            <a:r>
              <a:rPr lang="cs-CZ" altLang="cs-CZ" sz="1400" dirty="0" err="1"/>
              <a:t>Postgrad</a:t>
            </a:r>
            <a:r>
              <a:rPr lang="cs-CZ" altLang="cs-CZ" sz="1400" dirty="0"/>
              <a:t> Med. 2016, 92,407-41       </a:t>
            </a:r>
            <a:r>
              <a:rPr lang="cs-CZ" altLang="cs-CZ" sz="1400" dirty="0" err="1"/>
              <a:t>Buffington</a:t>
            </a:r>
            <a:r>
              <a:rPr lang="cs-CZ" altLang="cs-CZ" sz="1400" dirty="0"/>
              <a:t> MA. et al. J </a:t>
            </a:r>
            <a:r>
              <a:rPr lang="cs-CZ" altLang="cs-CZ" sz="1400" dirty="0" err="1"/>
              <a:t>Intens</a:t>
            </a:r>
            <a:r>
              <a:rPr lang="cs-CZ" altLang="cs-CZ" sz="1400" dirty="0"/>
              <a:t> Care Med. 2016,31,4,223-236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1400" dirty="0" err="1"/>
              <a:t>Sterns</a:t>
            </a:r>
            <a:r>
              <a:rPr lang="cs-CZ" altLang="cs-CZ" sz="1400" dirty="0"/>
              <a:t> RH et al. </a:t>
            </a:r>
            <a:r>
              <a:rPr lang="cs-CZ" altLang="cs-CZ" sz="1400" dirty="0" err="1"/>
              <a:t>Curr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Opin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Nephrol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Hypert</a:t>
            </a:r>
            <a:r>
              <a:rPr lang="cs-CZ" altLang="cs-CZ" sz="1400" dirty="0"/>
              <a:t>. 2016, 125,114-119</a:t>
            </a:r>
            <a:r>
              <a:rPr lang="cs-CZ" altLang="cs-CZ" sz="2000" dirty="0"/>
              <a:t>           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40499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Příčiny CSWS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5"/>
          </a:xfrm>
        </p:spPr>
        <p:txBody>
          <a:bodyPr>
            <a:normAutofit/>
          </a:bodyPr>
          <a:lstStyle/>
          <a:p>
            <a:r>
              <a:rPr lang="cs-CZ" sz="2000" dirty="0"/>
              <a:t>Subarachnoidální krvácení (nejčastěji), jiné cerebrovaskulární příhody a malformace.</a:t>
            </a:r>
          </a:p>
          <a:p>
            <a:r>
              <a:rPr lang="cs-CZ" sz="2000" dirty="0"/>
              <a:t>Nádory v mozku (hypofýzy, glioblastomy, karcinomatózní meningitida).</a:t>
            </a:r>
          </a:p>
          <a:p>
            <a:r>
              <a:rPr lang="cs-CZ" sz="2000" dirty="0"/>
              <a:t>Traumata hlavy.</a:t>
            </a:r>
          </a:p>
          <a:p>
            <a:r>
              <a:rPr lang="cs-CZ" sz="2000" dirty="0"/>
              <a:t>Neurochirurgičtí nemocní.</a:t>
            </a:r>
          </a:p>
          <a:p>
            <a:r>
              <a:rPr lang="cs-CZ" sz="2000" dirty="0"/>
              <a:t>Tuberkulózní meningitida.</a:t>
            </a:r>
          </a:p>
          <a:p>
            <a:r>
              <a:rPr lang="cs-CZ" sz="2000" dirty="0"/>
              <a:t>U dětí hydrocefalus a těžká dehydratace.</a:t>
            </a:r>
          </a:p>
          <a:p>
            <a:r>
              <a:rPr lang="cs-CZ" sz="2000" dirty="0"/>
              <a:t>Různé: AIDS, Alzheimerova choroba (popsáno při podávání </a:t>
            </a:r>
            <a:r>
              <a:rPr lang="cs-CZ" sz="2000" dirty="0" err="1"/>
              <a:t>trimethoprimu</a:t>
            </a:r>
            <a:r>
              <a:rPr lang="cs-CZ" sz="2000" dirty="0"/>
              <a:t>).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Poznámka: potenciální hormonální mediátory CSWS jsou </a:t>
            </a:r>
            <a:r>
              <a:rPr lang="cs-CZ" sz="2000" dirty="0" err="1"/>
              <a:t>natriuretické</a:t>
            </a:r>
            <a:r>
              <a:rPr lang="cs-CZ" sz="2000" dirty="0"/>
              <a:t> peptidy.</a:t>
            </a:r>
          </a:p>
          <a:p>
            <a:pPr marL="0" indent="0">
              <a:buNone/>
            </a:pPr>
            <a:r>
              <a:rPr lang="cs-CZ" sz="1400" dirty="0"/>
              <a:t>				Jabor A. Vnitřní prostředí. </a:t>
            </a:r>
            <a:r>
              <a:rPr lang="cs-CZ" sz="1400" dirty="0" err="1"/>
              <a:t>Grada</a:t>
            </a:r>
            <a:r>
              <a:rPr lang="cs-CZ" sz="1400" dirty="0"/>
              <a:t>, 2008</a:t>
            </a:r>
          </a:p>
          <a:p>
            <a:pPr marL="0" indent="0">
              <a:buNone/>
            </a:pPr>
            <a:r>
              <a:rPr lang="cs-CZ" altLang="cs-CZ" sz="1400" dirty="0">
                <a:ea typeface="Calibri" pitchFamily="34" charset="0"/>
                <a:cs typeface="Times New Roman" pitchFamily="18" charset="0"/>
              </a:rPr>
              <a:t>				</a:t>
            </a:r>
            <a:r>
              <a:rPr lang="cs-CZ" altLang="cs-CZ" sz="1400" dirty="0" err="1">
                <a:ea typeface="Calibri" pitchFamily="34" charset="0"/>
                <a:cs typeface="Times New Roman" pitchFamily="18" charset="0"/>
              </a:rPr>
              <a:t>Williams</a:t>
            </a:r>
            <a:r>
              <a:rPr lang="cs-CZ" altLang="cs-CZ" sz="1400" dirty="0">
                <a:ea typeface="Calibri" pitchFamily="34" charset="0"/>
                <a:cs typeface="Times New Roman" pitchFamily="18" charset="0"/>
              </a:rPr>
              <a:t> DM. Et al. </a:t>
            </a:r>
            <a:r>
              <a:rPr lang="cs-CZ" altLang="cs-CZ" sz="1400" dirty="0" err="1">
                <a:ea typeface="Calibri" pitchFamily="34" charset="0"/>
                <a:cs typeface="Times New Roman" pitchFamily="18" charset="0"/>
              </a:rPr>
              <a:t>Postgrad</a:t>
            </a:r>
            <a:r>
              <a:rPr lang="cs-CZ" altLang="cs-CZ" sz="1400" dirty="0">
                <a:ea typeface="Calibri" pitchFamily="34" charset="0"/>
                <a:cs typeface="Times New Roman" pitchFamily="18" charset="0"/>
              </a:rPr>
              <a:t> Med J 2016,92,407-411</a:t>
            </a:r>
            <a:endParaRPr lang="cs-CZ" sz="14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5505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581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altLang="cs-CZ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cs-CZ" altLang="cs-CZ" sz="36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Příčiny SIADH</a:t>
            </a:r>
            <a:br>
              <a:rPr lang="cs-CZ" altLang="cs-CZ" sz="36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cs-CZ" altLang="cs-CZ" sz="36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br>
              <a:rPr lang="cs-CZ" altLang="cs-CZ" sz="3600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endParaRPr lang="cs-CZ" sz="3600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517679"/>
              </p:ext>
            </p:extLst>
          </p:nvPr>
        </p:nvGraphicFramePr>
        <p:xfrm>
          <a:off x="739526" y="1775247"/>
          <a:ext cx="7000826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Onkologické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Plicní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CNS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Léky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Karcinomy: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-plíce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(70 % malobuněčný)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-ústa a hltan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-zažívací trakt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-urogenitální trakt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-lymfomy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 -sarkomy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-bakteriální nebo virová pneumonie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-TBC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-astma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-cystická fibróza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-meningitidy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-encefalitidy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-subdurální hematom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-subarachnoidální krvácení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-ikty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-trauma hlavy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-tumory mozku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-trombóza sinus </a:t>
                      </a:r>
                      <a:r>
                        <a:rPr lang="cs-CZ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cavernosus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-absces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Antidepresiva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Antikonvulsiva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Antipsychotika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4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FD38B-0A56-403D-A809-AA060786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FF15E-3FC3-4BA7-8175-662E2BCB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Kazda A. </a:t>
            </a:r>
            <a:r>
              <a:rPr lang="cs-CZ" sz="1400" dirty="0" err="1"/>
              <a:t>Hyponatremie</a:t>
            </a:r>
            <a:r>
              <a:rPr lang="cs-CZ" sz="1400" dirty="0"/>
              <a:t> – frekvence, příčiny, </a:t>
            </a:r>
            <a:r>
              <a:rPr lang="cs-CZ" sz="1400" dirty="0" err="1"/>
              <a:t>patobiochemie</a:t>
            </a:r>
            <a:r>
              <a:rPr lang="cs-CZ" sz="1400" dirty="0"/>
              <a:t>  a terapie. Klin. </a:t>
            </a:r>
            <a:r>
              <a:rPr lang="cs-CZ" sz="1400" dirty="0" err="1"/>
              <a:t>Bioch</a:t>
            </a:r>
            <a:r>
              <a:rPr lang="cs-CZ" sz="1400" dirty="0"/>
              <a:t>. Metabolismus, 2018, 26 (47), č. 4, 156 – 164.</a:t>
            </a:r>
          </a:p>
          <a:p>
            <a:r>
              <a:rPr lang="cs-CZ" sz="1400" dirty="0"/>
              <a:t>Kazda A. </a:t>
            </a:r>
            <a:r>
              <a:rPr lang="cs-CZ" sz="1400" dirty="0" err="1"/>
              <a:t>Hypernatremie</a:t>
            </a:r>
            <a:r>
              <a:rPr lang="cs-CZ" sz="1400" dirty="0"/>
              <a:t> – frekvence, příčiny, </a:t>
            </a:r>
            <a:r>
              <a:rPr lang="cs-CZ" sz="1400" dirty="0" err="1"/>
              <a:t>patobiochemie</a:t>
            </a:r>
            <a:r>
              <a:rPr lang="cs-CZ" sz="1400" dirty="0"/>
              <a:t>  a terapie. Klin. </a:t>
            </a:r>
            <a:r>
              <a:rPr lang="cs-CZ" sz="1400" dirty="0" err="1"/>
              <a:t>Bioch</a:t>
            </a:r>
            <a:r>
              <a:rPr lang="cs-CZ" sz="1400" dirty="0"/>
              <a:t>. Metabolismus, 2019, 27 (48), č. 4, 164 – 171.</a:t>
            </a:r>
          </a:p>
          <a:p>
            <a:r>
              <a:rPr lang="cs-CZ" sz="1400" dirty="0"/>
              <a:t>Kazda A, Jabor A. Biochemie a metabolismus vodního a minerálního hospodářství. Kapitola v knize Intenzivní medicína z pohledu interního lékařství (editoři Z. Zadák, E. Havel). Grada, Praha 2017, s.146-164.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6510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Příčiny </a:t>
            </a:r>
            <a:r>
              <a:rPr lang="cs-CZ" altLang="cs-CZ" sz="3600" dirty="0" err="1">
                <a:solidFill>
                  <a:srgbClr val="CC0000"/>
                </a:solidFill>
              </a:rPr>
              <a:t>hyponatrémie</a:t>
            </a:r>
            <a:r>
              <a:rPr lang="cs-CZ" altLang="cs-CZ" sz="3600" dirty="0">
                <a:solidFill>
                  <a:srgbClr val="CC0000"/>
                </a:solidFill>
              </a:rPr>
              <a:t>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err="1">
                <a:solidFill>
                  <a:schemeClr val="hlink"/>
                </a:solidFill>
              </a:rPr>
              <a:t>Hyponatrémie</a:t>
            </a:r>
            <a:r>
              <a:rPr lang="cs-CZ" altLang="cs-CZ" sz="2400" dirty="0">
                <a:solidFill>
                  <a:schemeClr val="hlink"/>
                </a:solidFill>
              </a:rPr>
              <a:t> </a:t>
            </a:r>
            <a:r>
              <a:rPr lang="cs-CZ" altLang="cs-CZ" sz="2400" dirty="0" err="1">
                <a:solidFill>
                  <a:schemeClr val="hlink"/>
                </a:solidFill>
              </a:rPr>
              <a:t>nehypotonická</a:t>
            </a:r>
            <a:r>
              <a:rPr lang="cs-CZ" altLang="cs-CZ" sz="2400" dirty="0"/>
              <a:t>. Může být provázena nejen normo- ale i </a:t>
            </a:r>
            <a:r>
              <a:rPr lang="cs-CZ" altLang="cs-CZ" sz="2400" dirty="0" err="1"/>
              <a:t>hyperosmolalitou</a:t>
            </a:r>
            <a:r>
              <a:rPr lang="cs-CZ" altLang="cs-CZ" sz="2400" dirty="0"/>
              <a:t>. Vzniká z přítomnosti osmoticky efektivních aktivních částic, které přetahují vodu z ICT do ECT, a tím ředí S-Na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Příčiny: hyperglykémie, infuze </a:t>
            </a:r>
            <a:r>
              <a:rPr lang="cs-CZ" altLang="cs-CZ" sz="2400" dirty="0" err="1"/>
              <a:t>manitolu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i.v</a:t>
            </a:r>
            <a:r>
              <a:rPr lang="cs-CZ" altLang="cs-CZ" sz="2400" dirty="0"/>
              <a:t>. podání </a:t>
            </a:r>
            <a:r>
              <a:rPr lang="cs-CZ" altLang="cs-CZ" sz="2400" dirty="0" err="1"/>
              <a:t>hyperosmolálních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radiokontrastních</a:t>
            </a:r>
            <a:r>
              <a:rPr lang="cs-CZ" altLang="cs-CZ" sz="2400" dirty="0"/>
              <a:t> látek.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Zvýšení glykémie o 5,5 </a:t>
            </a:r>
            <a:r>
              <a:rPr lang="cs-CZ" altLang="cs-CZ" sz="2400" dirty="0" err="1"/>
              <a:t>mmol</a:t>
            </a:r>
            <a:r>
              <a:rPr lang="cs-CZ" altLang="cs-CZ" sz="2400" dirty="0"/>
              <a:t>/l vede k přesunu vody z ICT do ECT a naředění S-Na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o 1,5 </a:t>
            </a:r>
            <a:r>
              <a:rPr lang="cs-CZ" altLang="cs-CZ" sz="2400" dirty="0" err="1"/>
              <a:t>mmol</a:t>
            </a:r>
            <a:r>
              <a:rPr lang="cs-CZ" altLang="cs-CZ" sz="2400" dirty="0"/>
              <a:t>/l.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Přítomnost endogenních </a:t>
            </a:r>
            <a:r>
              <a:rPr lang="cs-CZ" altLang="cs-CZ" sz="2400" dirty="0" err="1"/>
              <a:t>solutů</a:t>
            </a:r>
            <a:r>
              <a:rPr lang="cs-CZ" altLang="cs-CZ" sz="2400" dirty="0"/>
              <a:t>, která vede k laboratorní tzv. </a:t>
            </a:r>
            <a:r>
              <a:rPr lang="cs-CZ" altLang="cs-CZ" sz="2400" dirty="0" err="1"/>
              <a:t>pseudohyponatrémii</a:t>
            </a:r>
            <a:r>
              <a:rPr lang="cs-CZ" altLang="cs-CZ" sz="2400" dirty="0"/>
              <a:t>: zvýšené lipidy (cholesterol, triacylglyceroly) monoklonální </a:t>
            </a:r>
            <a:r>
              <a:rPr lang="cs-CZ" altLang="cs-CZ" sz="2400" dirty="0" err="1"/>
              <a:t>gamapatie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dirty="0"/>
              <a:t>Jabor A, </a:t>
            </a:r>
            <a:r>
              <a:rPr lang="cs-CZ" altLang="cs-CZ" sz="1600" dirty="0" err="1"/>
              <a:t>Franeková</a:t>
            </a:r>
            <a:r>
              <a:rPr lang="cs-CZ" altLang="cs-CZ" sz="1600" dirty="0"/>
              <a:t> J. </a:t>
            </a:r>
            <a:r>
              <a:rPr lang="cs-CZ" altLang="cs-CZ" sz="1600" dirty="0" err="1"/>
              <a:t>Labor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Aktuell</a:t>
            </a:r>
            <a:r>
              <a:rPr lang="cs-CZ" altLang="cs-CZ" sz="1600" dirty="0"/>
              <a:t>, 2014, 3, 13-15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dirty="0"/>
              <a:t>Heinrich S et al. Med </a:t>
            </a:r>
            <a:r>
              <a:rPr lang="cs-CZ" altLang="cs-CZ" sz="1600" dirty="0" err="1"/>
              <a:t>Clin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Intensivemed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Notfmed</a:t>
            </a:r>
            <a:r>
              <a:rPr lang="cs-CZ" altLang="cs-CZ" sz="1600" dirty="0"/>
              <a:t> 2012, 108, 53-58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0242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316" name="Picture 4" descr="Gra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180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0152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solidFill>
                  <a:srgbClr val="CC0000"/>
                </a:solidFill>
              </a:rPr>
              <a:t>Laboratorní hodnoty, při nichž je porucha symptomatická</a:t>
            </a:r>
            <a:r>
              <a:rPr lang="cs-CZ" altLang="cs-CZ" sz="2400"/>
              <a:t>: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6215062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při akutním vzniku :</a:t>
            </a:r>
          </a:p>
          <a:p>
            <a:pPr>
              <a:defRPr/>
            </a:pP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S-Na</a:t>
            </a:r>
            <a:r>
              <a:rPr lang="cs-CZ" altLang="cs-CZ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&lt; 130 mmol/l a S-Osm &lt; 271 mmol/kg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42988" y="4257675"/>
            <a:ext cx="6215062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při vícedenním vývoji :</a:t>
            </a:r>
          </a:p>
          <a:p>
            <a:pPr>
              <a:defRPr/>
            </a:pP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S-Na</a:t>
            </a:r>
            <a:r>
              <a:rPr lang="cs-CZ" altLang="cs-CZ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&lt; 120 mmol/l a S-Osm &lt; 250 mmol/kg</a:t>
            </a:r>
          </a:p>
        </p:txBody>
      </p:sp>
    </p:spTree>
    <p:extLst>
      <p:ext uri="{BB962C8B-B14F-4D97-AF65-F5344CB8AC3E}">
        <p14:creationId xmlns:p14="http://schemas.microsoft.com/office/powerpoint/2010/main" val="33115371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60649"/>
            <a:ext cx="8312150" cy="1224136"/>
          </a:xfrm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Mozková kompenzace </a:t>
            </a:r>
            <a:r>
              <a:rPr lang="cs-CZ" altLang="cs-CZ" sz="3600" dirty="0" err="1">
                <a:solidFill>
                  <a:srgbClr val="CC0000"/>
                </a:solidFill>
              </a:rPr>
              <a:t>hyponatrémie</a:t>
            </a:r>
            <a:endParaRPr lang="cs-CZ" altLang="cs-CZ" sz="3600" dirty="0">
              <a:solidFill>
                <a:srgbClr val="CC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5763" y="1772816"/>
            <a:ext cx="8507412" cy="1481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AutoNum type="arabicPeriod"/>
            </a:pPr>
            <a:r>
              <a:rPr lang="cs-CZ" altLang="cs-CZ" sz="2100" dirty="0">
                <a:solidFill>
                  <a:srgbClr val="3366FF"/>
                </a:solidFill>
              </a:rPr>
              <a:t>Změny v oblasti iontů</a:t>
            </a:r>
            <a:r>
              <a:rPr lang="cs-CZ" altLang="cs-CZ" sz="2100" dirty="0"/>
              <a:t>: </a:t>
            </a:r>
          </a:p>
          <a:p>
            <a:pPr eaLnBrk="1" hangingPunct="1"/>
            <a:r>
              <a:rPr lang="cs-CZ" altLang="cs-CZ" sz="2100" dirty="0"/>
              <a:t>	Do 24 hod. dojde ke snížení obsahu především K</a:t>
            </a:r>
            <a:r>
              <a:rPr lang="cs-CZ" altLang="cs-CZ" sz="2100" baseline="30000" dirty="0"/>
              <a:t>+</a:t>
            </a:r>
            <a:r>
              <a:rPr lang="cs-CZ" altLang="cs-CZ" sz="2100" dirty="0"/>
              <a:t>, ale i  Na</a:t>
            </a:r>
            <a:r>
              <a:rPr lang="cs-CZ" altLang="cs-CZ" sz="2100" baseline="30000" dirty="0"/>
              <a:t>+</a:t>
            </a:r>
            <a:r>
              <a:rPr lang="cs-CZ" altLang="cs-CZ" sz="2100" dirty="0"/>
              <a:t> v mozkových buňkách, tím v nich klesne efektivní osmolalita </a:t>
            </a:r>
            <a:br>
              <a:rPr lang="cs-CZ" altLang="cs-CZ" sz="2100" dirty="0"/>
            </a:br>
            <a:r>
              <a:rPr lang="cs-CZ" altLang="cs-CZ" sz="2100" dirty="0"/>
              <a:t>a atraktivita pro vazbu vody.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520" y="3356992"/>
            <a:ext cx="8641655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 startAt="2"/>
              <a:defRPr/>
            </a:pPr>
            <a:r>
              <a:rPr lang="cs-CZ" altLang="cs-CZ" sz="2100" dirty="0">
                <a:solidFill>
                  <a:srgbClr val="3366FF"/>
                </a:solidFill>
              </a:rPr>
              <a:t>Změny v obsahu organických sloučenin:</a:t>
            </a:r>
          </a:p>
          <a:p>
            <a:pPr>
              <a:defRPr/>
            </a:pPr>
            <a:r>
              <a:rPr lang="cs-CZ" altLang="cs-CZ" sz="2100" dirty="0"/>
              <a:t>	Do 48 hod. klesne v mozkových buňkách i podíl osmoticky aktivních organických sloučenin: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cs-CZ" altLang="cs-CZ" sz="2100" dirty="0" err="1"/>
              <a:t>polyolů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myoinositol</a:t>
            </a:r>
            <a:r>
              <a:rPr lang="cs-CZ" altLang="cs-CZ" sz="2100" dirty="0"/>
              <a:t>)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cs-CZ" altLang="cs-CZ" sz="2100" dirty="0"/>
              <a:t>neutrálních aminokyselin, jejich derivátů a aminů (</a:t>
            </a:r>
            <a:r>
              <a:rPr lang="cs-CZ" altLang="cs-CZ" sz="2100" dirty="0" err="1"/>
              <a:t>glutamová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asparágová</a:t>
            </a:r>
            <a:r>
              <a:rPr lang="cs-CZ" altLang="cs-CZ" sz="2100" dirty="0"/>
              <a:t>, N-</a:t>
            </a:r>
            <a:r>
              <a:rPr lang="cs-CZ" altLang="cs-CZ" sz="2100" dirty="0" err="1"/>
              <a:t>acetylasparágová</a:t>
            </a:r>
            <a:r>
              <a:rPr lang="cs-CZ" altLang="cs-CZ" sz="2100" dirty="0"/>
              <a:t>, glutamin, </a:t>
            </a:r>
            <a:r>
              <a:rPr lang="cs-CZ" altLang="cs-CZ" sz="2100" dirty="0" err="1"/>
              <a:t>taurin</a:t>
            </a:r>
            <a:r>
              <a:rPr lang="cs-CZ" altLang="cs-CZ" sz="2100" dirty="0"/>
              <a:t>)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cs-CZ" altLang="cs-CZ" sz="2100" dirty="0"/>
              <a:t>cholinových sloučenin (</a:t>
            </a:r>
            <a:r>
              <a:rPr lang="cs-CZ" altLang="cs-CZ" sz="2100" dirty="0" err="1"/>
              <a:t>glycerolfosfocholin</a:t>
            </a:r>
            <a:r>
              <a:rPr lang="cs-CZ" altLang="cs-CZ" sz="2100" dirty="0"/>
              <a:t>)</a:t>
            </a:r>
          </a:p>
          <a:p>
            <a:pPr lvl="1">
              <a:buClr>
                <a:schemeClr val="hlink"/>
              </a:buClr>
              <a:buFontTx/>
              <a:buChar char="•"/>
              <a:defRPr/>
            </a:pPr>
            <a:r>
              <a:rPr lang="cs-CZ" altLang="cs-CZ" sz="2100" dirty="0" err="1"/>
              <a:t>fosforylovaných</a:t>
            </a:r>
            <a:r>
              <a:rPr lang="cs-CZ" altLang="cs-CZ" sz="2100" dirty="0"/>
              <a:t> molekul (</a:t>
            </a:r>
            <a:r>
              <a:rPr lang="cs-CZ" altLang="cs-CZ" sz="2100" dirty="0" err="1"/>
              <a:t>fosfokreatin</a:t>
            </a:r>
            <a:r>
              <a:rPr lang="cs-CZ" altLang="cs-CZ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203A3B-CB07-4FD0-AF52-9FAD5379D0A9}"/>
              </a:ext>
            </a:extLst>
          </p:cNvPr>
          <p:cNvSpPr txBox="1"/>
          <p:nvPr/>
        </p:nvSpPr>
        <p:spPr>
          <a:xfrm>
            <a:off x="2915816" y="62373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Kengne</a:t>
            </a:r>
            <a:r>
              <a:rPr lang="cs-CZ" sz="1400" dirty="0"/>
              <a:t> FG et al. </a:t>
            </a:r>
            <a:r>
              <a:rPr lang="cs-CZ" sz="1400" dirty="0" err="1"/>
              <a:t>Kidney</a:t>
            </a:r>
            <a:r>
              <a:rPr lang="cs-CZ" sz="1400" dirty="0"/>
              <a:t> </a:t>
            </a:r>
            <a:r>
              <a:rPr lang="cs-CZ" sz="1400" dirty="0" err="1"/>
              <a:t>Internat</a:t>
            </a:r>
            <a:r>
              <a:rPr lang="cs-CZ" sz="1400" dirty="0"/>
              <a:t> Report 2018, 3, 24-35</a:t>
            </a:r>
          </a:p>
        </p:txBody>
      </p:sp>
    </p:spTree>
    <p:extLst>
      <p:ext uri="{BB962C8B-B14F-4D97-AF65-F5344CB8AC3E}">
        <p14:creationId xmlns:p14="http://schemas.microsoft.com/office/powerpoint/2010/main" val="42795444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Hrozí při prudké korekci </a:t>
            </a:r>
            <a:r>
              <a:rPr lang="cs-CZ" altLang="cs-CZ" sz="2000" dirty="0" err="1"/>
              <a:t>hyponatrémie</a:t>
            </a:r>
            <a:r>
              <a:rPr lang="cs-CZ" altLang="cs-CZ" sz="2000" dirty="0"/>
              <a:t>, myelin obklopující mozkové buňky se nestačí přizpůsobit prudkému zmenšení jejich objemu.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Příznaky: </a:t>
            </a:r>
            <a:r>
              <a:rPr lang="cs-CZ" altLang="cs-CZ" sz="2000" dirty="0">
                <a:solidFill>
                  <a:schemeClr val="tx2"/>
                </a:solidFill>
              </a:rPr>
              <a:t> za 1 – 6 dnů po rychlé korekci: parézy, křeče, ochrnutí</a:t>
            </a:r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400" b="1" dirty="0"/>
              <a:t>Rizikové faktory -</a:t>
            </a:r>
            <a:r>
              <a:rPr lang="cs-CZ" altLang="cs-CZ" sz="2400" dirty="0"/>
              <a:t> </a:t>
            </a:r>
            <a:r>
              <a:rPr lang="cs-CZ" altLang="cs-CZ" dirty="0"/>
              <a:t>parametry, které nutno kromě S-</a:t>
            </a:r>
            <a:r>
              <a:rPr lang="cs-CZ" altLang="cs-CZ" dirty="0">
                <a:solidFill>
                  <a:schemeClr val="tx2"/>
                </a:solidFill>
              </a:rPr>
              <a:t>Na</a:t>
            </a:r>
            <a:r>
              <a:rPr lang="cs-CZ" altLang="cs-CZ" baseline="30000" dirty="0">
                <a:solidFill>
                  <a:schemeClr val="tx2"/>
                </a:solidFill>
              </a:rPr>
              <a:t>+ </a:t>
            </a:r>
            <a:r>
              <a:rPr lang="cs-CZ" altLang="cs-CZ" dirty="0">
                <a:solidFill>
                  <a:schemeClr val="tx2"/>
                </a:solidFill>
              </a:rPr>
              <a:t>a S-osmolality sledovat:</a:t>
            </a:r>
            <a:endParaRPr lang="cs-CZ" altLang="cs-CZ" dirty="0"/>
          </a:p>
          <a:p>
            <a:pPr eaLnBrk="1" hangingPunct="1"/>
            <a:endParaRPr lang="cs-CZ" altLang="cs-CZ" sz="24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Deplece K:</a:t>
            </a:r>
            <a:r>
              <a:rPr lang="cs-CZ" altLang="cs-CZ" sz="2000" dirty="0">
                <a:solidFill>
                  <a:schemeClr val="tx2"/>
                </a:solidFill>
              </a:rPr>
              <a:t> Důvod: K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 má významný podíl na intracelulární efektivní              	osmolalitě. Při korekci </a:t>
            </a:r>
            <a:r>
              <a:rPr lang="cs-CZ" altLang="cs-CZ" sz="2000" dirty="0" err="1">
                <a:solidFill>
                  <a:schemeClr val="tx2"/>
                </a:solidFill>
              </a:rPr>
              <a:t>hyponatremie</a:t>
            </a:r>
            <a:r>
              <a:rPr lang="cs-CZ" altLang="cs-CZ" sz="2000" dirty="0">
                <a:solidFill>
                  <a:schemeClr val="tx2"/>
                </a:solidFill>
              </a:rPr>
              <a:t> se musí K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 do buněk vracet.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Deplece P:</a:t>
            </a:r>
            <a:r>
              <a:rPr lang="cs-CZ" altLang="cs-CZ" sz="2000" dirty="0">
                <a:solidFill>
                  <a:schemeClr val="tx2"/>
                </a:solidFill>
              </a:rPr>
              <a:t> dostupnost fosfátů limituje funkce Na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- K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ATPázy</a:t>
            </a:r>
            <a:r>
              <a:rPr lang="cs-CZ" altLang="cs-CZ" sz="2000" dirty="0">
                <a:solidFill>
                  <a:schemeClr val="tx2"/>
                </a:solidFill>
              </a:rPr>
              <a:t>, 	významné při adaptaci na změny při korekci osmolality.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Deplece Mg:</a:t>
            </a:r>
            <a:r>
              <a:rPr lang="cs-CZ" altLang="cs-CZ" sz="2000" dirty="0">
                <a:solidFill>
                  <a:schemeClr val="tx2"/>
                </a:solidFill>
              </a:rPr>
              <a:t> Mg</a:t>
            </a:r>
            <a:r>
              <a:rPr lang="cs-CZ" altLang="cs-CZ" sz="2000" baseline="30000" dirty="0">
                <a:solidFill>
                  <a:schemeClr val="tx2"/>
                </a:solidFill>
              </a:rPr>
              <a:t>++</a:t>
            </a:r>
            <a:r>
              <a:rPr lang="cs-CZ" altLang="cs-CZ" sz="2000" dirty="0">
                <a:solidFill>
                  <a:schemeClr val="tx2"/>
                </a:solidFill>
              </a:rPr>
              <a:t> jsou potřebné pro funkci Na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- K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ATPázové</a:t>
            </a:r>
            <a:r>
              <a:rPr lang="cs-CZ" altLang="cs-CZ" sz="2000" dirty="0">
                <a:solidFill>
                  <a:schemeClr val="tx2"/>
                </a:solidFill>
              </a:rPr>
              <a:t> pumpy.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cs-CZ" altLang="cs-CZ" sz="2000" dirty="0">
                <a:solidFill>
                  <a:schemeClr val="tx2"/>
                </a:solidFill>
              </a:rPr>
              <a:t>(ta zajišťuje vstup  K</a:t>
            </a:r>
            <a:r>
              <a:rPr lang="cs-CZ" altLang="cs-CZ" sz="2000" baseline="30000" dirty="0">
                <a:solidFill>
                  <a:schemeClr val="tx2"/>
                </a:solidFill>
              </a:rPr>
              <a:t>+ </a:t>
            </a:r>
            <a:r>
              <a:rPr lang="cs-CZ" altLang="cs-CZ" sz="2000" dirty="0">
                <a:solidFill>
                  <a:schemeClr val="tx2"/>
                </a:solidFill>
              </a:rPr>
              <a:t>do buněk a brání v nich zvýšení Na</a:t>
            </a:r>
            <a:r>
              <a:rPr lang="cs-CZ" altLang="cs-CZ" sz="2000" baseline="30000" dirty="0">
                <a:solidFill>
                  <a:schemeClr val="tx2"/>
                </a:solidFill>
              </a:rPr>
              <a:t>+</a:t>
            </a:r>
            <a:r>
              <a:rPr lang="cs-CZ" altLang="cs-CZ" sz="2000" dirty="0">
                <a:solidFill>
                  <a:schemeClr val="tx2"/>
                </a:solidFill>
              </a:rPr>
              <a:t>).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1400" dirty="0"/>
              <a:t>			Kraft MD et al. Amer J </a:t>
            </a:r>
            <a:r>
              <a:rPr lang="cs-CZ" altLang="cs-CZ" sz="1400" dirty="0" err="1"/>
              <a:t>Health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Syst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Pharm</a:t>
            </a:r>
            <a:r>
              <a:rPr lang="cs-CZ" altLang="cs-CZ" sz="1400" dirty="0"/>
              <a:t> 2005, 62, 1663-1682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2713" y="346075"/>
            <a:ext cx="813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>
                <a:solidFill>
                  <a:srgbClr val="CC0000"/>
                </a:solidFill>
              </a:rPr>
              <a:t>   Osmotický demyelinizační syndrom</a:t>
            </a:r>
          </a:p>
        </p:txBody>
      </p:sp>
    </p:spTree>
    <p:extLst>
      <p:ext uri="{BB962C8B-B14F-4D97-AF65-F5344CB8AC3E}">
        <p14:creationId xmlns:p14="http://schemas.microsoft.com/office/powerpoint/2010/main" val="39008100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Terapie </a:t>
            </a:r>
            <a:r>
              <a:rPr lang="cs-CZ" altLang="cs-CZ" sz="3600" dirty="0" err="1">
                <a:solidFill>
                  <a:srgbClr val="CC0000"/>
                </a:solidFill>
              </a:rPr>
              <a:t>hyponatrémie</a:t>
            </a:r>
            <a:endParaRPr lang="cs-CZ" altLang="cs-CZ" sz="3600" dirty="0">
              <a:solidFill>
                <a:srgbClr val="CC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65150" y="1844675"/>
            <a:ext cx="8399463" cy="2771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Jde-li o akutní poruchu, tj. do 1 – 2 dnů po začátku, zvyšovat S-Na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maximálně o 1-2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/l/h.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cs-CZ" altLang="cs-CZ" sz="2000" dirty="0"/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Trvá-li stav déle, je rychlost úpravy S-Na</a:t>
            </a:r>
            <a:r>
              <a:rPr lang="cs-CZ" altLang="cs-CZ" sz="2000" baseline="30000" dirty="0"/>
              <a:t>+</a:t>
            </a:r>
            <a:r>
              <a:rPr lang="cs-CZ" altLang="cs-CZ" dirty="0">
                <a:latin typeface="Times New Roman" pitchFamily="18" charset="0"/>
              </a:rPr>
              <a:t> </a:t>
            </a:r>
            <a:r>
              <a:rPr lang="cs-CZ" altLang="cs-CZ" sz="2000" dirty="0"/>
              <a:t>0,5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/l/h.</a:t>
            </a:r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/>
              <a:t>Rychlost korekce S-Na</a:t>
            </a:r>
            <a:r>
              <a:rPr lang="cs-CZ" altLang="cs-CZ" sz="2000" baseline="30000" dirty="0"/>
              <a:t>+</a:t>
            </a:r>
            <a:r>
              <a:rPr lang="cs-CZ" altLang="cs-CZ" dirty="0">
                <a:latin typeface="Times New Roman" pitchFamily="18" charset="0"/>
              </a:rPr>
              <a:t> </a:t>
            </a:r>
            <a:r>
              <a:rPr lang="cs-CZ" altLang="cs-CZ" sz="2000" dirty="0" err="1">
                <a:cs typeface="Arial" charset="0"/>
              </a:rPr>
              <a:t>mmol</a:t>
            </a:r>
            <a:r>
              <a:rPr lang="cs-CZ" altLang="cs-CZ" sz="2000" dirty="0">
                <a:cs typeface="Arial" charset="0"/>
              </a:rPr>
              <a:t>/čas:</a:t>
            </a:r>
          </a:p>
          <a:p>
            <a:pPr lvl="1" eaLnBrk="1" hangingPunct="1">
              <a:lnSpc>
                <a:spcPct val="120000"/>
              </a:lnSpc>
              <a:spcAft>
                <a:spcPct val="5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>
                <a:cs typeface="Arial" charset="0"/>
              </a:rPr>
              <a:t>     Maximálně o 10 </a:t>
            </a:r>
            <a:r>
              <a:rPr lang="cs-CZ" altLang="cs-CZ" sz="2000" dirty="0" err="1">
                <a:cs typeface="Arial" charset="0"/>
              </a:rPr>
              <a:t>mmol</a:t>
            </a:r>
            <a:r>
              <a:rPr lang="cs-CZ" altLang="cs-CZ" sz="2000" dirty="0">
                <a:cs typeface="Arial" charset="0"/>
              </a:rPr>
              <a:t>/l za prvních 24 h.                                          Maximálně o dalších 8 </a:t>
            </a:r>
            <a:r>
              <a:rPr lang="cs-CZ" altLang="cs-CZ" sz="2000" dirty="0" err="1">
                <a:cs typeface="Arial" charset="0"/>
              </a:rPr>
              <a:t>mmol</a:t>
            </a:r>
            <a:r>
              <a:rPr lang="cs-CZ" altLang="cs-CZ" sz="2000" dirty="0">
                <a:cs typeface="Arial" charset="0"/>
              </a:rPr>
              <a:t>/l za každých dalších 24 h.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dirty="0">
                <a:latin typeface="+mj-lt"/>
              </a:rPr>
              <a:t>		Heinrich S. Med </a:t>
            </a:r>
            <a:r>
              <a:rPr lang="cs-CZ" altLang="cs-CZ" sz="1400" dirty="0" err="1">
                <a:latin typeface="+mj-lt"/>
              </a:rPr>
              <a:t>Clin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Intensiv</a:t>
            </a:r>
            <a:r>
              <a:rPr lang="cs-CZ" altLang="cs-CZ" sz="1400" dirty="0">
                <a:latin typeface="+mj-lt"/>
              </a:rPr>
              <a:t> Med </a:t>
            </a:r>
            <a:r>
              <a:rPr lang="cs-CZ" altLang="cs-CZ" sz="1400" dirty="0" err="1">
                <a:latin typeface="+mj-lt"/>
              </a:rPr>
              <a:t>Notfmed</a:t>
            </a:r>
            <a:r>
              <a:rPr lang="cs-CZ" altLang="cs-CZ" sz="1400" dirty="0">
                <a:latin typeface="+mj-lt"/>
              </a:rPr>
              <a:t> 2012, 108, 53-58                		</a:t>
            </a:r>
            <a:r>
              <a:rPr lang="cs-CZ" altLang="cs-CZ" sz="1400" dirty="0" err="1">
                <a:latin typeface="+mj-lt"/>
              </a:rPr>
              <a:t>Spasovski</a:t>
            </a:r>
            <a:r>
              <a:rPr lang="cs-CZ" altLang="cs-CZ" sz="1400" dirty="0">
                <a:latin typeface="+mj-lt"/>
              </a:rPr>
              <a:t> G et al. </a:t>
            </a:r>
            <a:r>
              <a:rPr lang="cs-CZ" altLang="cs-CZ" sz="1400" dirty="0" err="1">
                <a:latin typeface="+mj-lt"/>
              </a:rPr>
              <a:t>Intesive</a:t>
            </a:r>
            <a:r>
              <a:rPr lang="cs-CZ" altLang="cs-CZ" sz="1400" dirty="0">
                <a:latin typeface="+mj-lt"/>
              </a:rPr>
              <a:t> Care Med 2014, 40, 320-331                              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6013" y="4941888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Kromě dávky korekční vždy uvážit i dávku substituční.</a:t>
            </a:r>
          </a:p>
        </p:txBody>
      </p:sp>
    </p:spTree>
    <p:extLst>
      <p:ext uri="{BB962C8B-B14F-4D97-AF65-F5344CB8AC3E}">
        <p14:creationId xmlns:p14="http://schemas.microsoft.com/office/powerpoint/2010/main" val="87576697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Terapie </a:t>
            </a:r>
            <a:r>
              <a:rPr lang="cs-CZ" altLang="cs-CZ" sz="3600" dirty="0" err="1">
                <a:solidFill>
                  <a:srgbClr val="CC0000"/>
                </a:solidFill>
              </a:rPr>
              <a:t>hyponatrémie</a:t>
            </a:r>
            <a:r>
              <a:rPr lang="cs-CZ" altLang="cs-CZ" sz="3600" dirty="0">
                <a:solidFill>
                  <a:srgbClr val="CC0000"/>
                </a:solidFill>
              </a:rPr>
              <a:t> – pokrač.1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Korekce hypo S-Na</a:t>
            </a:r>
            <a:r>
              <a:rPr lang="cs-CZ" altLang="cs-CZ" sz="2000" baseline="30000"/>
              <a:t>+ </a:t>
            </a:r>
            <a:r>
              <a:rPr lang="cs-CZ" altLang="cs-CZ" sz="2000"/>
              <a:t>s příznaky středně těžkými a těžkými:</a:t>
            </a:r>
          </a:p>
          <a:p>
            <a:pPr eaLnBrk="1" hangingPunct="1"/>
            <a:r>
              <a:rPr lang="cs-CZ" altLang="cs-CZ" sz="2000"/>
              <a:t>i.v. infuze 150 ml 3% NaCl během 20 min., kontrola S-Na</a:t>
            </a:r>
            <a:r>
              <a:rPr lang="cs-CZ" altLang="cs-CZ" sz="2000" baseline="30000"/>
              <a:t>+</a:t>
            </a:r>
            <a:endParaRPr lang="cs-CZ" altLang="cs-CZ" sz="2000"/>
          </a:p>
          <a:p>
            <a:pPr eaLnBrk="1" hangingPunct="1"/>
            <a:r>
              <a:rPr lang="cs-CZ" altLang="cs-CZ" sz="2000"/>
              <a:t>hned podat stejnou infuzi 3% NaCl  20 min., kontrola S-Na</a:t>
            </a:r>
            <a:r>
              <a:rPr lang="cs-CZ" altLang="cs-CZ" sz="2000" baseline="30000"/>
              <a:t>+</a:t>
            </a:r>
            <a:endParaRPr lang="cs-CZ" altLang="cs-CZ" sz="2000"/>
          </a:p>
          <a:p>
            <a:pPr eaLnBrk="1" hangingPunct="1"/>
            <a:r>
              <a:rPr lang="cs-CZ" altLang="cs-CZ" sz="2000"/>
              <a:t>totéž opakovat do zvýšení S-Na</a:t>
            </a:r>
            <a:r>
              <a:rPr lang="cs-CZ" altLang="cs-CZ" sz="2000" baseline="30000"/>
              <a:t>+</a:t>
            </a:r>
            <a:r>
              <a:rPr lang="cs-CZ" altLang="cs-CZ" sz="2000"/>
              <a:t> o 5 mmol/l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Pozn.: přesnější dávkování je 2 ml 3% NaCl na kg těl. hmotn., tato dávka zvýší S-Na</a:t>
            </a:r>
            <a:r>
              <a:rPr lang="cs-CZ" altLang="cs-CZ" sz="2000" baseline="30000"/>
              <a:t>+ </a:t>
            </a:r>
            <a:r>
              <a:rPr lang="cs-CZ" altLang="cs-CZ" sz="2000"/>
              <a:t>o cca 1,5 mmol/l,  i zde platí limity zvýšení/24 h uvedené výše. </a:t>
            </a:r>
          </a:p>
          <a:p>
            <a:pPr eaLnBrk="1" hangingPunct="1"/>
            <a:r>
              <a:rPr lang="cs-CZ" altLang="cs-CZ" sz="2000"/>
              <a:t>následují kontroly S-Na</a:t>
            </a:r>
            <a:r>
              <a:rPr lang="cs-CZ" altLang="cs-CZ" sz="2000" baseline="30000"/>
              <a:t>+</a:t>
            </a:r>
            <a:r>
              <a:rPr lang="cs-CZ" altLang="cs-CZ" sz="2000"/>
              <a:t> po 6-12 h do dosažení stabilizace</a:t>
            </a:r>
          </a:p>
          <a:p>
            <a:pPr eaLnBrk="1" hangingPunct="1"/>
            <a:r>
              <a:rPr lang="cs-CZ" altLang="cs-CZ" sz="2000"/>
              <a:t>hradit ztráty Na</a:t>
            </a:r>
            <a:r>
              <a:rPr lang="cs-CZ" altLang="cs-CZ" sz="2000" baseline="30000"/>
              <a:t>+</a:t>
            </a:r>
            <a:r>
              <a:rPr lang="cs-CZ" altLang="cs-CZ" sz="2000"/>
              <a:t> tělesnými sekrety</a:t>
            </a:r>
          </a:p>
          <a:p>
            <a:pPr eaLnBrk="1" hangingPunct="1"/>
            <a:r>
              <a:rPr lang="cs-CZ" altLang="cs-CZ" sz="2000"/>
              <a:t>přerušit medikaci a další faktory vedoucí k hyponatrémii</a:t>
            </a:r>
          </a:p>
          <a:p>
            <a:pPr eaLnBrk="1" hangingPunct="1"/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Spasovski G et al. Intesive Care Med 2014, 40, 320-331</a:t>
            </a:r>
          </a:p>
        </p:txBody>
      </p:sp>
    </p:spTree>
    <p:extLst>
      <p:ext uri="{BB962C8B-B14F-4D97-AF65-F5344CB8AC3E}">
        <p14:creationId xmlns:p14="http://schemas.microsoft.com/office/powerpoint/2010/main" val="1608105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Výpočet množství Na</a:t>
            </a:r>
            <a:r>
              <a:rPr lang="cs-CZ" altLang="cs-CZ" sz="3600" baseline="30000" dirty="0">
                <a:solidFill>
                  <a:srgbClr val="CC0000"/>
                </a:solidFill>
              </a:rPr>
              <a:t>+ </a:t>
            </a:r>
            <a:r>
              <a:rPr lang="cs-CZ" altLang="cs-CZ" sz="3600" dirty="0">
                <a:solidFill>
                  <a:srgbClr val="CC0000"/>
                </a:solidFill>
              </a:rPr>
              <a:t>potřebného                          k dosažení cílové </a:t>
            </a:r>
            <a:r>
              <a:rPr lang="cs-CZ" altLang="cs-CZ" sz="3600" dirty="0" err="1">
                <a:solidFill>
                  <a:srgbClr val="CC0000"/>
                </a:solidFill>
              </a:rPr>
              <a:t>natrémie</a:t>
            </a:r>
            <a:endParaRPr lang="cs-CZ" altLang="cs-CZ" sz="3600" dirty="0">
              <a:solidFill>
                <a:srgbClr val="CC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145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Výpočet: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71550" y="2420938"/>
            <a:ext cx="72009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cs-CZ" altLang="cs-CZ" sz="2400"/>
              <a:t>mmol Na</a:t>
            </a:r>
            <a:r>
              <a:rPr lang="cs-CZ" altLang="cs-CZ" sz="2400" baseline="30000"/>
              <a:t>+</a:t>
            </a:r>
            <a:r>
              <a:rPr lang="cs-CZ" altLang="cs-CZ" sz="2400"/>
              <a:t> = kg . f . (S-Na</a:t>
            </a:r>
            <a:r>
              <a:rPr lang="cs-CZ" altLang="cs-CZ" sz="2400" baseline="30000"/>
              <a:t>+</a:t>
            </a:r>
            <a:r>
              <a:rPr lang="cs-CZ" altLang="cs-CZ" sz="2400"/>
              <a:t> cílové – S-Na</a:t>
            </a:r>
            <a:r>
              <a:rPr lang="cs-CZ" altLang="cs-CZ" sz="2400" baseline="30000"/>
              <a:t>+</a:t>
            </a:r>
            <a:r>
              <a:rPr lang="cs-CZ" altLang="cs-CZ" sz="2400"/>
              <a:t> zjištěné)</a:t>
            </a:r>
          </a:p>
          <a:p>
            <a:pPr algn="ctr" eaLnBrk="1" hangingPunct="1">
              <a:lnSpc>
                <a:spcPct val="120000"/>
              </a:lnSpc>
            </a:pPr>
            <a:r>
              <a:rPr lang="cs-CZ" altLang="cs-CZ" sz="2400"/>
              <a:t>f = 0,60 u mužů a 0,55 u žen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3500438"/>
            <a:ext cx="1301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Příklad:</a:t>
            </a:r>
            <a:r>
              <a:rPr lang="cs-CZ" altLang="cs-CZ" sz="2400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71550" y="4005263"/>
            <a:ext cx="7775575" cy="163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cs-CZ" altLang="cs-CZ" sz="2200"/>
              <a:t>muž, 70 kg, S-Na</a:t>
            </a:r>
            <a:r>
              <a:rPr lang="cs-CZ" altLang="cs-CZ" sz="2200" baseline="30000"/>
              <a:t>+</a:t>
            </a:r>
            <a:r>
              <a:rPr lang="cs-CZ" altLang="cs-CZ" sz="2200"/>
              <a:t> = 115 mmol/l, chceme zvýšit natrémii </a:t>
            </a:r>
            <a:br>
              <a:rPr lang="cs-CZ" altLang="cs-CZ" sz="2200"/>
            </a:br>
            <a:r>
              <a:rPr lang="cs-CZ" altLang="cs-CZ" sz="2200"/>
              <a:t>o 8 mmol/l/den, tzn. že S-Na</a:t>
            </a:r>
            <a:r>
              <a:rPr lang="cs-CZ" altLang="cs-CZ" sz="2200" baseline="30000"/>
              <a:t>+</a:t>
            </a:r>
            <a:r>
              <a:rPr lang="cs-CZ" altLang="cs-CZ" sz="2200"/>
              <a:t> cílové je 123 mmol/l</a:t>
            </a:r>
          </a:p>
          <a:p>
            <a:pPr eaLnBrk="1" hangingPunct="1"/>
            <a:endParaRPr lang="cs-CZ" altLang="cs-CZ" sz="2200"/>
          </a:p>
          <a:p>
            <a:pPr eaLnBrk="1" hangingPunct="1"/>
            <a:r>
              <a:rPr lang="cs-CZ" altLang="cs-CZ" sz="2200"/>
              <a:t>mmol Na</a:t>
            </a:r>
            <a:r>
              <a:rPr lang="cs-CZ" altLang="cs-CZ" sz="2200" baseline="30000"/>
              <a:t>+</a:t>
            </a:r>
            <a:r>
              <a:rPr lang="cs-CZ" altLang="cs-CZ" sz="2200"/>
              <a:t> = 70 . 0,6 . (123 – 115) = 336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1450" y="6165850"/>
            <a:ext cx="8799513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Vždy také uvážit i substituci měřitelných a neměřitelných ztrát vody a Na</a:t>
            </a:r>
            <a:r>
              <a:rPr lang="cs-CZ" altLang="cs-CZ" sz="21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84213" y="24209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2034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06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C00000"/>
                </a:solidFill>
              </a:rPr>
              <a:t>Zvýšení </a:t>
            </a:r>
            <a:r>
              <a:rPr lang="cs-CZ" altLang="cs-CZ" sz="2800" dirty="0" err="1">
                <a:solidFill>
                  <a:srgbClr val="C00000"/>
                </a:solidFill>
              </a:rPr>
              <a:t>natrémie</a:t>
            </a:r>
            <a:r>
              <a:rPr lang="cs-CZ" altLang="cs-CZ" sz="2800" dirty="0">
                <a:solidFill>
                  <a:srgbClr val="C00000"/>
                </a:solidFill>
              </a:rPr>
              <a:t> (∆ [Na+] )v </a:t>
            </a:r>
            <a:r>
              <a:rPr lang="cs-CZ" altLang="cs-CZ" sz="2800" dirty="0" err="1">
                <a:solidFill>
                  <a:srgbClr val="C00000"/>
                </a:solidFill>
              </a:rPr>
              <a:t>mmol</a:t>
            </a:r>
            <a:r>
              <a:rPr lang="cs-CZ" altLang="cs-CZ" sz="2800" dirty="0">
                <a:solidFill>
                  <a:srgbClr val="C00000"/>
                </a:solidFill>
              </a:rPr>
              <a:t>/l po infúzi </a:t>
            </a:r>
          </a:p>
          <a:p>
            <a:pPr algn="ctr" eaLnBrk="1" hangingPunct="1"/>
            <a:r>
              <a:rPr lang="cs-CZ" altLang="cs-CZ" sz="2800" dirty="0">
                <a:solidFill>
                  <a:srgbClr val="C00000"/>
                </a:solidFill>
              </a:rPr>
              <a:t>1 l  hypertonické tekutiny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2060575"/>
            <a:ext cx="13684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∆ [Na+] =</a:t>
            </a:r>
            <a:r>
              <a:rPr lang="cs-CZ" altLang="cs-CZ" sz="20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6853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979613" y="2276475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237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[Na</a:t>
            </a:r>
            <a:r>
              <a:rPr lang="cs-CZ" altLang="cs-CZ" sz="2000" baseline="30000"/>
              <a:t>+</a:t>
            </a:r>
            <a:r>
              <a:rPr lang="cs-CZ" altLang="cs-CZ" sz="2000"/>
              <a:t>]</a:t>
            </a:r>
            <a:r>
              <a:rPr lang="cs-CZ" altLang="cs-CZ" sz="2000" baseline="-25000"/>
              <a:t>infuzát </a:t>
            </a:r>
            <a:r>
              <a:rPr lang="cs-CZ" altLang="cs-CZ" sz="2000"/>
              <a:t>- [Na+]</a:t>
            </a:r>
            <a:r>
              <a:rPr lang="cs-CZ" altLang="cs-CZ" sz="2000" baseline="-25000"/>
              <a:t>zjišť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1775" y="2420938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CTV+1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31640" y="3645024"/>
            <a:ext cx="5112568" cy="913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CTV = celková tělesná voda v litrech</a:t>
            </a:r>
          </a:p>
          <a:p>
            <a:pPr eaLnBrk="1" hangingPunct="1"/>
            <a:r>
              <a:rPr lang="cs-CZ" altLang="cs-CZ" sz="2000" dirty="0"/>
              <a:t>[Na+]</a:t>
            </a:r>
            <a:r>
              <a:rPr lang="cs-CZ" altLang="cs-CZ" sz="2000" baseline="-25000" dirty="0" err="1"/>
              <a:t>infuzát</a:t>
            </a:r>
            <a:r>
              <a:rPr lang="cs-CZ" altLang="cs-CZ" sz="2000" dirty="0"/>
              <a:t> =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infúze</a:t>
            </a:r>
            <a:endParaRPr lang="cs-CZ" altLang="cs-CZ" sz="2000" baseline="-25000" dirty="0"/>
          </a:p>
          <a:p>
            <a:pPr eaLnBrk="1" hangingPunct="1"/>
            <a:endParaRPr lang="cs-CZ" altLang="cs-CZ" sz="2000" baseline="-25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61D6A1-F4E3-46CB-ACC4-7F74E3DA7623}"/>
              </a:ext>
            </a:extLst>
          </p:cNvPr>
          <p:cNvSpPr txBox="1"/>
          <p:nvPr/>
        </p:nvSpPr>
        <p:spPr>
          <a:xfrm>
            <a:off x="1187450" y="5517232"/>
            <a:ext cx="4217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Filippatos</a:t>
            </a:r>
            <a:r>
              <a:rPr lang="cs-CZ" sz="1400" dirty="0"/>
              <a:t> TD et al. </a:t>
            </a:r>
            <a:r>
              <a:rPr lang="cs-CZ" sz="1400" dirty="0" err="1"/>
              <a:t>Postgrad</a:t>
            </a:r>
            <a:r>
              <a:rPr lang="cs-CZ" sz="1400" dirty="0"/>
              <a:t> Med 2016, 128, 5, 516-522</a:t>
            </a:r>
          </a:p>
        </p:txBody>
      </p:sp>
    </p:spTree>
    <p:extLst>
      <p:ext uri="{BB962C8B-B14F-4D97-AF65-F5344CB8AC3E}">
        <p14:creationId xmlns:p14="http://schemas.microsoft.com/office/powerpoint/2010/main" val="2556515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4C1A-DAEB-48BD-8173-7512B595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solidFill>
                  <a:srgbClr val="C00000"/>
                </a:solidFill>
              </a:rPr>
              <a:t>Hyponatrémie</a:t>
            </a:r>
            <a:r>
              <a:rPr lang="cs-CZ" sz="4000" dirty="0">
                <a:solidFill>
                  <a:srgbClr val="C00000"/>
                </a:solidFill>
              </a:rPr>
              <a:t> a stáří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15A043-7DCC-49E8-AE0F-1F1FB383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Hyponatrémie</a:t>
            </a:r>
            <a:r>
              <a:rPr lang="cs-CZ" dirty="0"/>
              <a:t> je častá ve vyšším věku. Jsou přítomny faktory přispívající ke zvýšení antidiuretického hormonu - onkologická, plicní a mozková onemocnění.</a:t>
            </a:r>
          </a:p>
          <a:p>
            <a:r>
              <a:rPr lang="cs-CZ" dirty="0"/>
              <a:t>Navíc jsou často předepisovány léky snižující </a:t>
            </a:r>
            <a:r>
              <a:rPr lang="cs-CZ" dirty="0" err="1"/>
              <a:t>natrémii</a:t>
            </a:r>
            <a:r>
              <a:rPr lang="cs-CZ" dirty="0"/>
              <a:t> – diuretika (</a:t>
            </a:r>
            <a:r>
              <a:rPr lang="cs-CZ" dirty="0" err="1"/>
              <a:t>thiazidy</a:t>
            </a:r>
            <a:r>
              <a:rPr lang="cs-CZ" dirty="0"/>
              <a:t>, </a:t>
            </a:r>
            <a:r>
              <a:rPr lang="cs-CZ" dirty="0" err="1"/>
              <a:t>indapamid</a:t>
            </a:r>
            <a:r>
              <a:rPr lang="cs-CZ" dirty="0"/>
              <a:t>, </a:t>
            </a:r>
            <a:r>
              <a:rPr lang="cs-CZ" dirty="0" err="1"/>
              <a:t>amylorid</a:t>
            </a:r>
            <a:r>
              <a:rPr lang="cs-CZ" dirty="0"/>
              <a:t>). Produkci ADH zvyšují antidepresiva, antipsychotika, </a:t>
            </a:r>
            <a:r>
              <a:rPr lang="cs-CZ" dirty="0" err="1"/>
              <a:t>entiepileptika</a:t>
            </a:r>
            <a:r>
              <a:rPr lang="cs-CZ" dirty="0"/>
              <a:t> a některé </a:t>
            </a:r>
            <a:r>
              <a:rPr lang="cs-CZ" dirty="0" err="1"/>
              <a:t>antikancerogeny</a:t>
            </a:r>
            <a:r>
              <a:rPr lang="cs-CZ" dirty="0"/>
              <a:t>. Další léky zvyšují efekt ADH – opět antiepileptika, některé </a:t>
            </a:r>
            <a:r>
              <a:rPr lang="cs-CZ" dirty="0" err="1"/>
              <a:t>antikancerogeny</a:t>
            </a:r>
            <a:r>
              <a:rPr lang="cs-CZ" dirty="0"/>
              <a:t>, </a:t>
            </a:r>
            <a:r>
              <a:rPr lang="cs-CZ" dirty="0" err="1"/>
              <a:t>antidiabetika</a:t>
            </a:r>
            <a:r>
              <a:rPr lang="cs-CZ" dirty="0"/>
              <a:t> a nesteroidní protizánětlivé léky. </a:t>
            </a:r>
          </a:p>
          <a:p>
            <a:r>
              <a:rPr lang="cs-CZ" dirty="0"/>
              <a:t>Endokrinopatie – insuficience nadledvin, špatně kompenzovaný diabetes.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		</a:t>
            </a:r>
            <a:r>
              <a:rPr lang="cs-CZ" altLang="cs-CZ" sz="2000" dirty="0" err="1"/>
              <a:t>Sterns</a:t>
            </a:r>
            <a:r>
              <a:rPr lang="cs-CZ" altLang="cs-CZ" sz="2000" dirty="0"/>
              <a:t> RH et al. </a:t>
            </a:r>
            <a:r>
              <a:rPr lang="cs-CZ" altLang="cs-CZ" sz="2000" dirty="0" err="1"/>
              <a:t>Curr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Opin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Nephrol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Hypert</a:t>
            </a:r>
            <a:r>
              <a:rPr lang="cs-CZ" altLang="cs-CZ" sz="2000" dirty="0"/>
              <a:t>. 2016, 125,114-119</a:t>
            </a:r>
          </a:p>
          <a:p>
            <a:pPr marL="0" indent="0">
              <a:buNone/>
            </a:pPr>
            <a:r>
              <a:rPr lang="cs-CZ" sz="2000" dirty="0"/>
              <a:t>		</a:t>
            </a:r>
            <a:r>
              <a:rPr lang="cs-CZ" sz="2000" dirty="0" err="1"/>
              <a:t>Filippatos</a:t>
            </a:r>
            <a:r>
              <a:rPr lang="cs-CZ" sz="2000" dirty="0"/>
              <a:t> TD et al. </a:t>
            </a:r>
            <a:r>
              <a:rPr lang="cs-CZ" sz="2000" dirty="0" err="1"/>
              <a:t>Dove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 2017, 12, 1957-1965</a:t>
            </a:r>
          </a:p>
          <a:p>
            <a:pPr marL="0" indent="0">
              <a:buNone/>
            </a:pPr>
            <a:r>
              <a:rPr lang="cs-CZ" altLang="cs-CZ" sz="2000" dirty="0"/>
              <a:t>         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  <a:noFill/>
          <a:effectLst>
            <a:outerShdw dist="35921" dir="2700000" algn="ctr" rotWithShape="0">
              <a:srgbClr val="003366"/>
            </a:outerShdw>
          </a:effectLst>
        </p:spPr>
        <p:txBody>
          <a:bodyPr/>
          <a:lstStyle/>
          <a:p>
            <a:pPr>
              <a:tabLst>
                <a:tab pos="2868613" algn="l"/>
              </a:tabLst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CTV je rozdělena v organismu </a:t>
            </a:r>
            <a:b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následujících prostorů: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9113"/>
            <a:ext cx="8964613" cy="5068887"/>
          </a:xfrm>
          <a:noFill/>
          <a:effectLst>
            <a:outerShdw dist="35921" dir="2700000" algn="ctr" rotWithShape="0">
              <a:srgbClr val="0033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000" dirty="0"/>
              <a:t>Intracelulární tekutina (ICT) tvoří 40 % CTH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cs-CZ" sz="2000" dirty="0"/>
              <a:t>Extracelulární tekutina (ECT) tvoří 20 % CTH a dělí se na: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intersticiální tekutinu (IST), tvoří 10-15 % CTH,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intravazální tekutinu (IVT), plazma obsahuje vodu představující 3,5-5 % CTH.</a:t>
            </a:r>
          </a:p>
          <a:p>
            <a:pPr>
              <a:lnSpc>
                <a:spcPct val="110000"/>
              </a:lnSpc>
            </a:pPr>
            <a:r>
              <a:rPr lang="cs-CZ" sz="2000" dirty="0" err="1"/>
              <a:t>Transcelulární</a:t>
            </a:r>
            <a:r>
              <a:rPr lang="cs-CZ" sz="2000" dirty="0"/>
              <a:t> tekutina – cerebrospinální mok, kloubní tekutina a tekutina v trávicím ústrojí; celkové množství zpravidla nepřesahuje 500 ml, ale po jídle stoupá na 2-3 litry.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Tekutiny ve třetím prostoru – vyskytují se jen za patologických situací – patologické hromadění tekutin při ileu a peritonitidě, traumatický edém a ascitická tekutina.</a:t>
            </a:r>
          </a:p>
        </p:txBody>
      </p:sp>
    </p:spTree>
  </p:cSld>
  <p:clrMapOvr>
    <a:masterClrMapping/>
  </p:clrMapOvr>
  <p:transition spd="med">
    <p:spli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solidFill>
                  <a:srgbClr val="C00000"/>
                </a:solidFill>
              </a:rPr>
              <a:t>Hyponatrémie</a:t>
            </a:r>
            <a:r>
              <a:rPr lang="cs-CZ" sz="4000" dirty="0">
                <a:solidFill>
                  <a:srgbClr val="C00000"/>
                </a:solidFill>
              </a:rPr>
              <a:t> a 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dirty="0"/>
              <a:t>Podstatná frakce tělesného natria je uložena v kostech, </a:t>
            </a:r>
            <a:r>
              <a:rPr lang="cs-CZ" sz="1800" dirty="0">
                <a:solidFill>
                  <a:srgbClr val="0070C0"/>
                </a:solidFill>
              </a:rPr>
              <a:t>kostra</a:t>
            </a:r>
            <a:r>
              <a:rPr lang="cs-CZ" sz="1800" dirty="0"/>
              <a:t> může sloužit jako </a:t>
            </a:r>
            <a:r>
              <a:rPr lang="cs-CZ" sz="1800" dirty="0">
                <a:solidFill>
                  <a:srgbClr val="0070C0"/>
                </a:solidFill>
              </a:rPr>
              <a:t>rezervní sklad natria </a:t>
            </a:r>
            <a:r>
              <a:rPr lang="cs-CZ" sz="1800" dirty="0"/>
              <a:t>mobilizovaný při jeho depleci. </a:t>
            </a:r>
          </a:p>
          <a:p>
            <a:pPr marL="0" indent="0">
              <a:buNone/>
            </a:pPr>
            <a:r>
              <a:rPr lang="cs-CZ" sz="1800" dirty="0"/>
              <a:t>Změny při </a:t>
            </a:r>
            <a:r>
              <a:rPr lang="cs-CZ" sz="1800" dirty="0" err="1"/>
              <a:t>hypo</a:t>
            </a:r>
            <a:r>
              <a:rPr lang="cs-CZ" sz="1800" dirty="0"/>
              <a:t>-Na:</a:t>
            </a:r>
          </a:p>
          <a:p>
            <a:r>
              <a:rPr lang="cs-CZ" sz="1800" dirty="0">
                <a:solidFill>
                  <a:srgbClr val="0070C0"/>
                </a:solidFill>
              </a:rPr>
              <a:t>Zvyšuje se aktivita osteoklastů</a:t>
            </a:r>
            <a:r>
              <a:rPr lang="cs-CZ" sz="1800" dirty="0"/>
              <a:t>.</a:t>
            </a:r>
          </a:p>
          <a:p>
            <a:r>
              <a:rPr lang="cs-CZ" sz="1800" dirty="0"/>
              <a:t>Je ovlivněna </a:t>
            </a:r>
            <a:r>
              <a:rPr lang="cs-CZ" sz="1800" dirty="0">
                <a:solidFill>
                  <a:srgbClr val="0070C0"/>
                </a:solidFill>
              </a:rPr>
              <a:t>diferenciace mezenchymálních </a:t>
            </a:r>
            <a:r>
              <a:rPr lang="cs-CZ" sz="1800" dirty="0" err="1">
                <a:solidFill>
                  <a:srgbClr val="0070C0"/>
                </a:solidFill>
              </a:rPr>
              <a:t>stromálních</a:t>
            </a:r>
            <a:r>
              <a:rPr lang="cs-CZ" sz="1800" dirty="0">
                <a:solidFill>
                  <a:srgbClr val="0070C0"/>
                </a:solidFill>
              </a:rPr>
              <a:t> buněk</a:t>
            </a:r>
            <a:r>
              <a:rPr lang="cs-CZ" sz="1800" dirty="0"/>
              <a:t>, prekurzorů jak osteoblastů tak i adipocytů. Dochází k útlumu jejich přeměny v osteoblasty a zvyšuje se jejich transformace v adipocyty. </a:t>
            </a:r>
          </a:p>
          <a:p>
            <a:r>
              <a:rPr lang="cs-CZ" sz="1800" dirty="0"/>
              <a:t>Chronická </a:t>
            </a:r>
            <a:r>
              <a:rPr lang="cs-CZ" sz="1800" dirty="0" err="1"/>
              <a:t>hypo</a:t>
            </a:r>
            <a:r>
              <a:rPr lang="cs-CZ" sz="1800" dirty="0"/>
              <a:t>-Na je nezávislým </a:t>
            </a:r>
            <a:r>
              <a:rPr lang="cs-CZ" sz="1800" dirty="0">
                <a:solidFill>
                  <a:srgbClr val="0070C0"/>
                </a:solidFill>
              </a:rPr>
              <a:t>rizikovým faktorem osteoporózy </a:t>
            </a:r>
            <a:r>
              <a:rPr lang="cs-CZ" sz="1800" dirty="0"/>
              <a:t>a fraktur. </a:t>
            </a:r>
          </a:p>
          <a:p>
            <a:r>
              <a:rPr lang="cs-CZ" sz="1800" dirty="0" err="1"/>
              <a:t>Hypo</a:t>
            </a:r>
            <a:r>
              <a:rPr lang="cs-CZ" sz="1800" dirty="0"/>
              <a:t>-Na </a:t>
            </a:r>
            <a:r>
              <a:rPr lang="cs-CZ" sz="1800" dirty="0">
                <a:solidFill>
                  <a:srgbClr val="0070C0"/>
                </a:solidFill>
              </a:rPr>
              <a:t>trvající déle než rok </a:t>
            </a:r>
            <a:r>
              <a:rPr lang="cs-CZ" sz="1800" dirty="0"/>
              <a:t>je spojena se čtyřnásobně vyšším rizikem osteoporózy proti jedincům s normo-Na.</a:t>
            </a:r>
          </a:p>
          <a:p>
            <a:r>
              <a:rPr lang="cs-CZ" sz="1800" dirty="0">
                <a:solidFill>
                  <a:srgbClr val="0070C0"/>
                </a:solidFill>
              </a:rPr>
              <a:t>Záleží na tíži poklesu a jeho trvání</a:t>
            </a:r>
            <a:r>
              <a:rPr lang="cs-CZ" sz="1800" dirty="0"/>
              <a:t>. Při úspěšně léčené </a:t>
            </a:r>
            <a:r>
              <a:rPr lang="cs-CZ" sz="1800" dirty="0" err="1"/>
              <a:t>hypo</a:t>
            </a:r>
            <a:r>
              <a:rPr lang="cs-CZ" sz="1800" dirty="0"/>
              <a:t>-Na se naopak    popsané riziko snižuje. </a:t>
            </a:r>
          </a:p>
          <a:p>
            <a:r>
              <a:rPr lang="cs-CZ" sz="1800" dirty="0"/>
              <a:t>Navíc je při </a:t>
            </a:r>
            <a:r>
              <a:rPr lang="cs-CZ" sz="1800" dirty="0" err="1"/>
              <a:t>hyponatrémii</a:t>
            </a:r>
            <a:r>
              <a:rPr lang="cs-CZ" sz="1800" dirty="0"/>
              <a:t> nejistá chůze a zvýšené riziko pádů.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400" dirty="0" err="1"/>
              <a:t>Sterns</a:t>
            </a:r>
            <a:r>
              <a:rPr lang="cs-CZ" sz="1400" dirty="0"/>
              <a:t> RH et al. </a:t>
            </a:r>
            <a:r>
              <a:rPr lang="cs-CZ" sz="1400" dirty="0" err="1"/>
              <a:t>Curr</a:t>
            </a:r>
            <a:r>
              <a:rPr lang="cs-CZ" sz="1400" dirty="0"/>
              <a:t> </a:t>
            </a:r>
            <a:r>
              <a:rPr lang="cs-CZ" sz="1400" dirty="0" err="1"/>
              <a:t>Opin</a:t>
            </a:r>
            <a:r>
              <a:rPr lang="cs-CZ" sz="1400" dirty="0"/>
              <a:t> </a:t>
            </a:r>
            <a:r>
              <a:rPr lang="cs-CZ" sz="1400" dirty="0" err="1"/>
              <a:t>Nephrol</a:t>
            </a:r>
            <a:r>
              <a:rPr lang="cs-CZ" sz="1400" dirty="0"/>
              <a:t> </a:t>
            </a:r>
            <a:r>
              <a:rPr lang="cs-CZ" sz="1400" dirty="0" err="1"/>
              <a:t>Hypertens</a:t>
            </a:r>
            <a:r>
              <a:rPr lang="cs-CZ" sz="1400" dirty="0"/>
              <a:t> 2016, 25,114-119      </a:t>
            </a:r>
            <a:r>
              <a:rPr lang="cs-CZ" sz="1400" dirty="0" err="1"/>
              <a:t>Holm</a:t>
            </a:r>
            <a:r>
              <a:rPr lang="cs-CZ" sz="1400" dirty="0"/>
              <a:t> JP. et al. </a:t>
            </a:r>
            <a:r>
              <a:rPr lang="cs-CZ" sz="1400" dirty="0" err="1"/>
              <a:t>Osteoporos</a:t>
            </a:r>
            <a:r>
              <a:rPr lang="cs-CZ" sz="1400" dirty="0"/>
              <a:t> </a:t>
            </a:r>
            <a:r>
              <a:rPr lang="cs-CZ" sz="1400" dirty="0" err="1"/>
              <a:t>Int</a:t>
            </a:r>
            <a:r>
              <a:rPr lang="cs-CZ" sz="1400" dirty="0"/>
              <a:t> 2016, 27,989-1001</a:t>
            </a:r>
          </a:p>
          <a:p>
            <a:pPr marL="0" indent="0">
              <a:buNone/>
            </a:pPr>
            <a:r>
              <a:rPr lang="cs-CZ" sz="1400" dirty="0"/>
              <a:t>              </a:t>
            </a:r>
            <a:r>
              <a:rPr lang="cs-CZ" sz="1400" dirty="0" err="1"/>
              <a:t>Fibbi</a:t>
            </a:r>
            <a:r>
              <a:rPr lang="cs-CZ" sz="1400" dirty="0"/>
              <a:t> B. et al. </a:t>
            </a:r>
            <a:r>
              <a:rPr lang="cs-CZ" sz="1400" dirty="0" err="1"/>
              <a:t>Endocrine</a:t>
            </a:r>
            <a:r>
              <a:rPr lang="cs-CZ" sz="1400" dirty="0"/>
              <a:t> 2016, 52,73-85       </a:t>
            </a:r>
            <a:r>
              <a:rPr lang="cs-CZ" sz="1400" dirty="0" err="1"/>
              <a:t>Negri</a:t>
            </a:r>
            <a:r>
              <a:rPr lang="cs-CZ" sz="1400" dirty="0"/>
              <a:t> AL et al. </a:t>
            </a:r>
            <a:r>
              <a:rPr lang="cs-CZ" sz="1400" dirty="0" err="1"/>
              <a:t>Rev</a:t>
            </a:r>
            <a:r>
              <a:rPr lang="cs-CZ" sz="1400" dirty="0"/>
              <a:t> </a:t>
            </a:r>
            <a:r>
              <a:rPr lang="cs-CZ" sz="1400" dirty="0" err="1"/>
              <a:t>Endocr</a:t>
            </a:r>
            <a:r>
              <a:rPr lang="cs-CZ" sz="1400" dirty="0"/>
              <a:t> </a:t>
            </a:r>
            <a:r>
              <a:rPr lang="cs-CZ" sz="1400" dirty="0" err="1"/>
              <a:t>Metab</a:t>
            </a:r>
            <a:r>
              <a:rPr lang="cs-CZ" sz="1400" dirty="0"/>
              <a:t> </a:t>
            </a:r>
            <a:r>
              <a:rPr lang="cs-CZ" sz="1400" dirty="0" err="1"/>
              <a:t>Disord</a:t>
            </a:r>
            <a:r>
              <a:rPr lang="cs-CZ" sz="1400" dirty="0"/>
              <a:t> 2017, 18, 68-78</a:t>
            </a:r>
          </a:p>
        </p:txBody>
      </p:sp>
    </p:spTree>
    <p:extLst>
      <p:ext uri="{BB962C8B-B14F-4D97-AF65-F5344CB8AC3E}">
        <p14:creationId xmlns:p14="http://schemas.microsoft.com/office/powerpoint/2010/main" val="3386023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9947" b="3894"/>
          <a:stretch>
            <a:fillRect/>
          </a:stretch>
        </p:blipFill>
        <p:spPr bwMode="auto">
          <a:xfrm>
            <a:off x="1789113" y="188913"/>
            <a:ext cx="5573712" cy="655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33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451100" y="2238375"/>
            <a:ext cx="4641850" cy="3495675"/>
            <a:chOff x="1544" y="1410"/>
            <a:chExt cx="2924" cy="2202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550" y="2004"/>
              <a:ext cx="4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chemeClr val="accent1"/>
                  </a:solidFill>
                </a:rPr>
                <a:t>VODA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550" y="2332"/>
              <a:ext cx="43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FFBA75"/>
                  </a:solidFill>
                </a:rPr>
                <a:t>UREA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544" y="2684"/>
              <a:ext cx="67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CC0099"/>
                  </a:solidFill>
                </a:rPr>
                <a:t>GLUKOSA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550" y="3058"/>
              <a:ext cx="975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08000"/>
                  </a:solidFill>
                </a:rPr>
                <a:t>SODNÝ KATION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1544" y="3420"/>
              <a:ext cx="72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400" b="1">
                  <a:solidFill>
                    <a:srgbClr val="080808"/>
                  </a:solidFill>
                </a:rPr>
                <a:t>BÍLKOVINY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697" y="1425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CC0099"/>
                  </a:solidFill>
                </a:rPr>
                <a:t>IVT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350" y="1417"/>
              <a:ext cx="315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80808"/>
                  </a:solidFill>
                </a:rPr>
                <a:t>IST</a:t>
              </a:r>
              <a:endParaRPr lang="cs-CZ" altLang="cs-CZ">
                <a:latin typeface="Times New Roman" pitchFamily="18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146" y="1410"/>
              <a:ext cx="322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008000"/>
                  </a:solidFill>
                </a:rPr>
                <a:t>ICT</a:t>
              </a:r>
              <a:endParaRPr lang="cs-CZ" altLang="cs-CZ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17020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CC0000"/>
                </a:solidFill>
              </a:rPr>
              <a:t>Příčiny hypernatrémie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2350" cy="504031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cs-CZ" altLang="cs-CZ" sz="2000" dirty="0" err="1"/>
              <a:t>Hypernatrémie</a:t>
            </a:r>
            <a:r>
              <a:rPr lang="cs-CZ" altLang="cs-CZ" sz="2000" dirty="0"/>
              <a:t> je vždy provázena zvýšením osmolality. Ve vztahu k zavodnění jsou 3 možnosti.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dirty="0" err="1">
                <a:solidFill>
                  <a:srgbClr val="3366FF"/>
                </a:solidFill>
              </a:rPr>
              <a:t>Hypovolemická</a:t>
            </a:r>
            <a:r>
              <a:rPr lang="cs-CZ" altLang="cs-CZ" sz="2000" dirty="0"/>
              <a:t>: je deplece vody a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deplece vody je výraznější.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altLang="cs-CZ" sz="2000" dirty="0"/>
              <a:t>	Příčiny:  renální ztráty – osmotická a kličková diuretika, </a:t>
            </a:r>
            <a:r>
              <a:rPr lang="cs-CZ" altLang="cs-CZ" sz="2000" dirty="0" err="1"/>
              <a:t>poobstrukční</a:t>
            </a:r>
            <a:r>
              <a:rPr lang="cs-CZ" altLang="cs-CZ" sz="2000" dirty="0"/>
              <a:t> diuréza, polyurická fáze akutní tubulární nekrózy, pokročilá onemocnění ledvin; gastrointestinální ztráty – zvracení, průjem, </a:t>
            </a:r>
            <a:r>
              <a:rPr lang="cs-CZ" altLang="cs-CZ" sz="2000" dirty="0" err="1"/>
              <a:t>ntero</a:t>
            </a:r>
            <a:r>
              <a:rPr lang="cs-CZ" altLang="cs-CZ" sz="2000" dirty="0"/>
              <a:t>- </a:t>
            </a:r>
            <a:r>
              <a:rPr lang="cs-CZ" altLang="cs-CZ" sz="2000" dirty="0" err="1"/>
              <a:t>kutální</a:t>
            </a:r>
            <a:r>
              <a:rPr lang="cs-CZ" altLang="cs-CZ" sz="2000" dirty="0"/>
              <a:t> píštěle; jiné – pocení, popáleninové trauma, otevřené rány.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altLang="cs-CZ" sz="2000" dirty="0"/>
              <a:t>2.     </a:t>
            </a:r>
            <a:r>
              <a:rPr lang="cs-CZ" altLang="cs-CZ" sz="2000" dirty="0" err="1">
                <a:solidFill>
                  <a:srgbClr val="3366FF"/>
                </a:solidFill>
              </a:rPr>
              <a:t>Euvolemická</a:t>
            </a:r>
            <a:r>
              <a:rPr lang="cs-CZ" altLang="cs-CZ" sz="2000" dirty="0"/>
              <a:t>: nejčastější forma v klinické praxi. Ztráta čisté vody bez odpovídající ztráty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altLang="cs-CZ" sz="2000" dirty="0"/>
              <a:t>	Příčiny: diabetes </a:t>
            </a:r>
            <a:r>
              <a:rPr lang="cs-CZ" altLang="cs-CZ" sz="2000" dirty="0" err="1"/>
              <a:t>insipidus</a:t>
            </a:r>
            <a:r>
              <a:rPr lang="cs-CZ" altLang="cs-CZ" sz="2000" dirty="0"/>
              <a:t> (DI) centrální (deficit ADH) nebo </a:t>
            </a:r>
            <a:r>
              <a:rPr lang="cs-CZ" altLang="cs-CZ" sz="2000" dirty="0" err="1"/>
              <a:t>nefrogenní</a:t>
            </a:r>
            <a:r>
              <a:rPr lang="cs-CZ" altLang="cs-CZ" sz="2000" dirty="0"/>
              <a:t> (ledviny nereagují na ADH), </a:t>
            </a:r>
            <a:r>
              <a:rPr lang="cs-CZ" altLang="cs-CZ" sz="2000" dirty="0" err="1"/>
              <a:t>hypodypsie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mimorenální</a:t>
            </a:r>
            <a:r>
              <a:rPr lang="cs-CZ" altLang="cs-CZ" sz="2000" dirty="0"/>
              <a:t> ztráty – </a:t>
            </a:r>
            <a:r>
              <a:rPr lang="cs-CZ" altLang="cs-CZ" sz="2000" dirty="0" err="1"/>
              <a:t>insensibilní</a:t>
            </a:r>
            <a:r>
              <a:rPr lang="cs-CZ" altLang="cs-CZ" sz="2000" dirty="0"/>
              <a:t> perspirací</a:t>
            </a:r>
          </a:p>
          <a:p>
            <a:pPr marL="609600" indent="-609600" eaLnBrk="1" hangingPunct="1">
              <a:buFontTx/>
              <a:buAutoNum type="arabicPeriod" startAt="3"/>
              <a:defRPr/>
            </a:pPr>
            <a:r>
              <a:rPr lang="cs-CZ" altLang="cs-CZ" sz="2000" dirty="0" err="1">
                <a:solidFill>
                  <a:srgbClr val="3366FF"/>
                </a:solidFill>
              </a:rPr>
              <a:t>Hypervolemická</a:t>
            </a:r>
            <a:r>
              <a:rPr lang="cs-CZ" altLang="cs-CZ" sz="2000" dirty="0"/>
              <a:t>:  nadbytek vody a relativně ještě větší nadbytek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altLang="cs-CZ" sz="2000" dirty="0"/>
              <a:t>	Příčiny: infuze hypertonických solí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nadměrný příjem </a:t>
            </a:r>
            <a:r>
              <a:rPr lang="cs-CZ" altLang="cs-CZ" sz="2000" dirty="0" err="1"/>
              <a:t>NaCl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p.o</a:t>
            </a:r>
            <a:r>
              <a:rPr lang="cs-CZ" altLang="cs-CZ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600" dirty="0"/>
              <a:t>	</a:t>
            </a:r>
            <a:r>
              <a:rPr lang="cs-CZ" altLang="cs-CZ" sz="1500" dirty="0" err="1"/>
              <a:t>Sakr</a:t>
            </a:r>
            <a:r>
              <a:rPr lang="cs-CZ" altLang="cs-CZ" sz="1500" dirty="0"/>
              <a:t> Y et al. </a:t>
            </a:r>
            <a:r>
              <a:rPr lang="cs-CZ" altLang="cs-CZ" sz="1500" dirty="0" err="1"/>
              <a:t>Annual</a:t>
            </a:r>
            <a:r>
              <a:rPr lang="cs-CZ" altLang="cs-CZ" sz="1500" dirty="0"/>
              <a:t> Update in </a:t>
            </a:r>
            <a:r>
              <a:rPr lang="cs-CZ" altLang="cs-CZ" sz="1500" dirty="0" err="1"/>
              <a:t>Int</a:t>
            </a:r>
            <a:r>
              <a:rPr lang="cs-CZ" altLang="cs-CZ" sz="1500" dirty="0"/>
              <a:t> Care </a:t>
            </a:r>
            <a:r>
              <a:rPr lang="cs-CZ" altLang="cs-CZ" sz="1500" dirty="0" err="1"/>
              <a:t>Emerg</a:t>
            </a:r>
            <a:r>
              <a:rPr lang="cs-CZ" altLang="cs-CZ" sz="1500" dirty="0"/>
              <a:t> Med, Springer,2014, 595-612                                            	Horáček J. Poruchy osmolality v: Bureš J. et al. Vnitřní lékařství, </a:t>
            </a:r>
            <a:r>
              <a:rPr lang="cs-CZ" altLang="cs-CZ" sz="1500" dirty="0" err="1"/>
              <a:t>Galén</a:t>
            </a:r>
            <a:r>
              <a:rPr lang="cs-CZ" altLang="cs-CZ" sz="1500" dirty="0"/>
              <a:t> 2014,944-5   </a:t>
            </a:r>
          </a:p>
        </p:txBody>
      </p:sp>
    </p:spTree>
    <p:extLst>
      <p:ext uri="{BB962C8B-B14F-4D97-AF65-F5344CB8AC3E}">
        <p14:creationId xmlns:p14="http://schemas.microsoft.com/office/powerpoint/2010/main" val="99959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cs-CZ" altLang="cs-CZ" sz="3600" dirty="0">
                <a:solidFill>
                  <a:srgbClr val="CC0000"/>
                </a:solidFill>
              </a:rPr>
              <a:t> Vznik </a:t>
            </a:r>
            <a:r>
              <a:rPr lang="cs-CZ" altLang="cs-CZ" sz="3600" dirty="0" err="1">
                <a:solidFill>
                  <a:srgbClr val="CC0000"/>
                </a:solidFill>
              </a:rPr>
              <a:t>hypernatrémie</a:t>
            </a:r>
            <a:r>
              <a:rPr lang="cs-CZ" altLang="cs-CZ" sz="3600" dirty="0">
                <a:solidFill>
                  <a:srgbClr val="CC0000"/>
                </a:solidFill>
              </a:rPr>
              <a:t> během léčení na JIP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3366FF"/>
                </a:solidFill>
              </a:rPr>
              <a:t>Nemocný nemůže regulovat příjem vody</a:t>
            </a:r>
            <a:r>
              <a:rPr lang="cs-CZ" altLang="cs-CZ" sz="2000" dirty="0"/>
              <a:t> pro stav vědomí, </a:t>
            </a:r>
            <a:r>
              <a:rPr lang="cs-CZ" altLang="cs-CZ" sz="2000" dirty="0" err="1"/>
              <a:t>sedaci</a:t>
            </a:r>
            <a:r>
              <a:rPr lang="cs-CZ" altLang="cs-CZ" sz="2000" dirty="0"/>
              <a:t>, UPV, má omezený příjem tekutin z různých důvodů(riziko aspirace).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3366FF"/>
                </a:solidFill>
              </a:rPr>
              <a:t>Vysoké renální ztráty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manitol</a:t>
            </a:r>
            <a:r>
              <a:rPr lang="cs-CZ" altLang="cs-CZ" sz="2000" dirty="0"/>
              <a:t>, glykosurie, kličková diuretika, porucha koncentrační schopnosti, agresivní dialýza s vysokou koncentrací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3366FF"/>
                </a:solidFill>
              </a:rPr>
              <a:t>Gastrointenstinální příčiny</a:t>
            </a:r>
            <a:r>
              <a:rPr lang="cs-CZ" altLang="cs-CZ" sz="2000" dirty="0"/>
              <a:t> (pooperační stavy, ileus, krvácení).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3366FF"/>
                </a:solidFill>
              </a:rPr>
              <a:t>Ztráty kůží a plícemi</a:t>
            </a:r>
            <a:r>
              <a:rPr lang="cs-CZ" altLang="cs-CZ" sz="2000" dirty="0"/>
              <a:t> (horečky, popáleniny, hyperventilace).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3366FF"/>
                </a:solidFill>
              </a:rPr>
              <a:t>Infuze solných roztoků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/>
              <a:t>			</a:t>
            </a:r>
            <a:r>
              <a:rPr lang="cs-CZ" altLang="cs-CZ" sz="1400" dirty="0" err="1"/>
              <a:t>Lindner</a:t>
            </a:r>
            <a:r>
              <a:rPr lang="cs-CZ" altLang="cs-CZ" sz="1400" dirty="0"/>
              <a:t> G et al. J </a:t>
            </a:r>
            <a:r>
              <a:rPr lang="cs-CZ" altLang="cs-CZ" sz="1400" dirty="0" err="1"/>
              <a:t>Crit</a:t>
            </a:r>
            <a:r>
              <a:rPr lang="cs-CZ" altLang="cs-CZ" sz="1400" dirty="0"/>
              <a:t> Care, 2013; 28, 216.e11-216.e20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/>
              <a:t>			</a:t>
            </a:r>
            <a:r>
              <a:rPr lang="cs-CZ" altLang="cs-CZ" sz="1400" dirty="0" err="1"/>
              <a:t>Sedlacek</a:t>
            </a:r>
            <a:r>
              <a:rPr lang="cs-CZ" altLang="cs-CZ" sz="1400" dirty="0"/>
              <a:t> M. </a:t>
            </a:r>
            <a:r>
              <a:rPr lang="cs-CZ" altLang="cs-CZ" sz="1400" dirty="0" err="1"/>
              <a:t>Seminars</a:t>
            </a:r>
            <a:r>
              <a:rPr lang="cs-CZ" altLang="cs-CZ" sz="1400" dirty="0"/>
              <a:t> in </a:t>
            </a:r>
            <a:r>
              <a:rPr lang="cs-CZ" altLang="cs-CZ" sz="1400" dirty="0" err="1"/>
              <a:t>Dialysis</a:t>
            </a:r>
            <a:r>
              <a:rPr lang="cs-CZ" altLang="cs-CZ" sz="1400" dirty="0"/>
              <a:t>, 2006; 19 (6):496-501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Studie podílu příčin na vzniku </a:t>
            </a:r>
            <a:r>
              <a:rPr lang="cs-CZ" altLang="cs-CZ" sz="2000" dirty="0" err="1"/>
              <a:t>hypernatrémie</a:t>
            </a:r>
            <a:r>
              <a:rPr lang="cs-CZ" altLang="cs-CZ" sz="2000" dirty="0"/>
              <a:t> během léčby na JIP: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Pozitivní bilance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38 %, negativní bilance vody 44 %, obojí 18 %.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400" i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/>
              <a:t>		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/>
              <a:t>				</a:t>
            </a:r>
            <a:r>
              <a:rPr lang="cs-CZ" altLang="cs-CZ" sz="1400" dirty="0" err="1"/>
              <a:t>Arora</a:t>
            </a:r>
            <a:r>
              <a:rPr lang="cs-CZ" altLang="cs-CZ" sz="1400" dirty="0"/>
              <a:t> SK. J </a:t>
            </a:r>
            <a:r>
              <a:rPr lang="cs-CZ" altLang="cs-CZ" sz="1400" dirty="0" err="1"/>
              <a:t>Intens</a:t>
            </a:r>
            <a:r>
              <a:rPr lang="cs-CZ" altLang="cs-CZ" sz="1400" dirty="0"/>
              <a:t> Care Med 2010, 28,1, 37-45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96796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altLang="cs-CZ" sz="3600">
                <a:solidFill>
                  <a:srgbClr val="CC0000"/>
                </a:solidFill>
              </a:rPr>
              <a:t>Příznaky zvýšení efektivní osmolality</a:t>
            </a:r>
            <a:r>
              <a:rPr lang="cs-CZ" altLang="cs-CZ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424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Typické příznaky jsou neurologické. Souvisejí s dehydratací mozku.</a:t>
            </a:r>
            <a:r>
              <a:rPr lang="cs-CZ" altLang="cs-CZ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424863" cy="2927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cs-CZ" altLang="cs-CZ" sz="2000" dirty="0">
                <a:solidFill>
                  <a:srgbClr val="3366FF"/>
                </a:solidFill>
              </a:rPr>
              <a:t>Subjektivní</a:t>
            </a:r>
            <a:r>
              <a:rPr lang="cs-CZ" altLang="cs-CZ" sz="2000" dirty="0"/>
              <a:t>: dráždivost, neklid až zmatenost, nebo naopak letargie; rizikoví jsou zejména staří lidé, kteří mívají snížený pocit žízně.</a:t>
            </a:r>
          </a:p>
          <a:p>
            <a:pPr eaLnBrk="1" hangingPunct="1"/>
            <a:r>
              <a:rPr lang="cs-CZ" altLang="cs-CZ" sz="2000" dirty="0">
                <a:solidFill>
                  <a:srgbClr val="3366FF"/>
                </a:solidFill>
              </a:rPr>
              <a:t>Objektivní</a:t>
            </a:r>
            <a:r>
              <a:rPr lang="cs-CZ" altLang="cs-CZ" sz="2000" dirty="0"/>
              <a:t>: svalové záškuby, </a:t>
            </a:r>
            <a:r>
              <a:rPr lang="cs-CZ" altLang="cs-CZ" sz="2000" dirty="0" err="1"/>
              <a:t>hyperreflexie</a:t>
            </a:r>
            <a:r>
              <a:rPr lang="cs-CZ" altLang="cs-CZ" sz="2000" dirty="0"/>
              <a:t> a spasticita; </a:t>
            </a:r>
          </a:p>
          <a:p>
            <a:pPr eaLnBrk="1" hangingPunct="1"/>
            <a:r>
              <a:rPr lang="cs-CZ" altLang="cs-CZ" sz="2000" dirty="0"/>
              <a:t>vzestup S-Osm &gt; 350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 vede ke křečím a k poruchám vědomí </a:t>
            </a:r>
          </a:p>
          <a:p>
            <a:pPr eaLnBrk="1" hangingPunct="1"/>
            <a:r>
              <a:rPr lang="cs-CZ" altLang="cs-CZ" sz="2000" dirty="0"/>
              <a:t>až kómatu. Dehydratace mozku může vést k demyelinizaci a </a:t>
            </a:r>
            <a:r>
              <a:rPr lang="cs-CZ" altLang="cs-CZ" sz="2000" dirty="0" err="1"/>
              <a:t>intracerebrálnímu</a:t>
            </a:r>
            <a:r>
              <a:rPr lang="cs-CZ" altLang="cs-CZ" sz="2000" dirty="0"/>
              <a:t> krvácení.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U dětí je mortalita v souvislosti se základním onemocněním provázeným akutní </a:t>
            </a:r>
            <a:r>
              <a:rPr lang="cs-CZ" altLang="cs-CZ" sz="2000" dirty="0" err="1"/>
              <a:t>hypernatrémií</a:t>
            </a:r>
            <a:r>
              <a:rPr lang="cs-CZ" altLang="cs-CZ" sz="2000" dirty="0"/>
              <a:t> odhadována na 45 %.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41216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rgbClr val="080808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U dospělých je vzestup S-Na</a:t>
            </a:r>
            <a:r>
              <a:rPr lang="cs-CZ" altLang="cs-CZ" sz="2000" baseline="30000"/>
              <a:t>+</a:t>
            </a:r>
            <a:r>
              <a:rPr lang="cs-CZ" altLang="cs-CZ" sz="2000"/>
              <a:t> &gt; 160 mmol/l spojován s 60 % i vyšší mortalitou.</a:t>
            </a:r>
            <a:r>
              <a:rPr lang="cs-CZ" altLang="cs-CZ" sz="200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3850" y="6092825"/>
            <a:ext cx="8208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>
                <a:latin typeface="+mj-lt"/>
              </a:rPr>
              <a:t>			</a:t>
            </a:r>
            <a:r>
              <a:rPr lang="cs-CZ" altLang="cs-CZ" sz="1400" dirty="0" err="1">
                <a:latin typeface="+mj-lt"/>
              </a:rPr>
              <a:t>Sedlacek</a:t>
            </a:r>
            <a:r>
              <a:rPr lang="cs-CZ" altLang="cs-CZ" sz="1400" dirty="0">
                <a:latin typeface="+mj-lt"/>
              </a:rPr>
              <a:t> M. </a:t>
            </a:r>
            <a:r>
              <a:rPr lang="cs-CZ" altLang="cs-CZ" sz="1400" dirty="0" err="1">
                <a:latin typeface="+mj-lt"/>
              </a:rPr>
              <a:t>Seminars</a:t>
            </a:r>
            <a:r>
              <a:rPr lang="cs-CZ" altLang="cs-CZ" sz="1400" dirty="0">
                <a:latin typeface="+mj-lt"/>
              </a:rPr>
              <a:t> in </a:t>
            </a:r>
            <a:r>
              <a:rPr lang="cs-CZ" altLang="cs-CZ" sz="1400" dirty="0" err="1">
                <a:latin typeface="+mj-lt"/>
              </a:rPr>
              <a:t>Dialysis</a:t>
            </a:r>
            <a:r>
              <a:rPr lang="cs-CZ" altLang="cs-CZ" sz="1400" dirty="0">
                <a:latin typeface="+mj-lt"/>
              </a:rPr>
              <a:t> 2006, 19,6, 496-501</a:t>
            </a:r>
          </a:p>
          <a:p>
            <a:pPr eaLnBrk="1" hangingPunct="1"/>
            <a:r>
              <a:rPr lang="cs-CZ" altLang="cs-CZ" sz="1400" dirty="0">
                <a:latin typeface="+mj-lt"/>
              </a:rPr>
              <a:t>			Kraft MD. Et al. </a:t>
            </a:r>
            <a:r>
              <a:rPr lang="cs-CZ" altLang="cs-CZ" sz="1400" dirty="0" err="1">
                <a:latin typeface="+mj-lt"/>
              </a:rPr>
              <a:t>Am</a:t>
            </a:r>
            <a:r>
              <a:rPr lang="cs-CZ" altLang="cs-CZ" sz="1400" dirty="0">
                <a:latin typeface="+mj-lt"/>
              </a:rPr>
              <a:t> J </a:t>
            </a:r>
            <a:r>
              <a:rPr lang="cs-CZ" altLang="cs-CZ" sz="1400" dirty="0" err="1">
                <a:latin typeface="+mj-lt"/>
              </a:rPr>
              <a:t>Health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Syst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Pharm</a:t>
            </a:r>
            <a:r>
              <a:rPr lang="cs-CZ" altLang="cs-CZ" sz="1400" dirty="0">
                <a:latin typeface="+mj-lt"/>
              </a:rPr>
              <a:t> 2005, 62, 1663-1682</a:t>
            </a:r>
          </a:p>
        </p:txBody>
      </p:sp>
    </p:spTree>
    <p:extLst>
      <p:ext uri="{BB962C8B-B14F-4D97-AF65-F5344CB8AC3E}">
        <p14:creationId xmlns:p14="http://schemas.microsoft.com/office/powerpoint/2010/main" val="28990980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>
                <a:solidFill>
                  <a:srgbClr val="CC0000"/>
                </a:solidFill>
              </a:rPr>
              <a:t>Laboratorní hodnoty, </a:t>
            </a:r>
            <a:br>
              <a:rPr lang="cs-CZ" altLang="cs-CZ" sz="3600">
                <a:solidFill>
                  <a:srgbClr val="CC0000"/>
                </a:solidFill>
              </a:rPr>
            </a:br>
            <a:r>
              <a:rPr lang="cs-CZ" altLang="cs-CZ" sz="3600">
                <a:solidFill>
                  <a:srgbClr val="CC0000"/>
                </a:solidFill>
              </a:rPr>
              <a:t>při nichž je porucha symptomatická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1975" y="2395538"/>
            <a:ext cx="2759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Při akutním vzniku: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68463" y="3032125"/>
            <a:ext cx="56911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S-Na</a:t>
            </a:r>
            <a:r>
              <a:rPr lang="cs-CZ" altLang="cs-CZ" sz="20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&gt; 150 mmol/l, resp. S-Osm &gt; 310 mmol/kg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3789363"/>
            <a:ext cx="314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Při vícedenním vývoji: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43063" y="4437063"/>
            <a:ext cx="6741526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8398" dir="1593903" algn="ctr" rotWithShape="0">
              <a:srgbClr val="08080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S-Na</a:t>
            </a:r>
            <a:r>
              <a:rPr lang="cs-CZ" altLang="cs-CZ" sz="20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&gt; 160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/l, resp. S-Osm &gt; 330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mmol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/kg </a:t>
            </a:r>
          </a:p>
          <a:p>
            <a:pPr>
              <a:defRPr/>
            </a:pPr>
            <a:endParaRPr lang="cs-CZ" altLang="cs-CZ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 to díky mozkové kompenzaci. Do 24 hod se zvýší obsah iontů</a:t>
            </a:r>
          </a:p>
          <a:p>
            <a:pPr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do 48 hod malých organ. částic v mozkových buňkách a díky </a:t>
            </a:r>
          </a:p>
          <a:p>
            <a:pPr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takto zvýšené osmolalitě se do nich voda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vraci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 = opak dějů při</a:t>
            </a:r>
          </a:p>
          <a:p>
            <a:pPr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hyponatrémii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Opět výzva k umírněné rychlosti úpravy).</a:t>
            </a:r>
          </a:p>
        </p:txBody>
      </p:sp>
    </p:spTree>
    <p:extLst>
      <p:ext uri="{BB962C8B-B14F-4D97-AF65-F5344CB8AC3E}">
        <p14:creationId xmlns:p14="http://schemas.microsoft.com/office/powerpoint/2010/main" val="353464617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97888" cy="1143000"/>
          </a:xfrm>
          <a:solidFill>
            <a:schemeClr val="bg1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rgbClr val="CC0000"/>
                </a:solidFill>
              </a:rPr>
              <a:t>Hypernatrémie</a:t>
            </a:r>
            <a:r>
              <a:rPr lang="cs-CZ" altLang="cs-CZ" sz="3600" dirty="0">
                <a:solidFill>
                  <a:srgbClr val="CC0000"/>
                </a:solidFill>
              </a:rPr>
              <a:t> -</a:t>
            </a:r>
            <a:br>
              <a:rPr lang="cs-CZ" altLang="cs-CZ" sz="3600" dirty="0">
                <a:solidFill>
                  <a:srgbClr val="CC0000"/>
                </a:solidFill>
              </a:rPr>
            </a:br>
            <a:r>
              <a:rPr lang="cs-CZ" altLang="cs-CZ" sz="3600" dirty="0">
                <a:solidFill>
                  <a:srgbClr val="CC0000"/>
                </a:solidFill>
              </a:rPr>
              <a:t>vliv na metabolismus</a:t>
            </a:r>
            <a:r>
              <a:rPr lang="cs-CZ" alt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642350" cy="3754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  <a:tab pos="31400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cs-CZ" altLang="cs-CZ" sz="2000" dirty="0"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sz="2000" b="1" dirty="0">
                <a:solidFill>
                  <a:srgbClr val="3366FF"/>
                </a:solidFill>
                <a:cs typeface="Arial" charset="0"/>
              </a:rPr>
              <a:t>Vliv </a:t>
            </a:r>
            <a:r>
              <a:rPr lang="cs-CZ" altLang="cs-CZ" sz="2000" b="1" dirty="0" err="1">
                <a:solidFill>
                  <a:srgbClr val="3366FF"/>
                </a:solidFill>
                <a:cs typeface="Arial" charset="0"/>
              </a:rPr>
              <a:t>hypernatrémie</a:t>
            </a:r>
            <a:r>
              <a:rPr lang="cs-CZ" altLang="cs-CZ" sz="2000" b="1" dirty="0">
                <a:solidFill>
                  <a:srgbClr val="3366FF"/>
                </a:solidFill>
                <a:cs typeface="Arial" charset="0"/>
              </a:rPr>
              <a:t> na metabolismus a orgánové funkce:</a:t>
            </a:r>
          </a:p>
          <a:p>
            <a:pPr lvl="1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>
                <a:cs typeface="Arial" charset="0"/>
              </a:rPr>
              <a:t>- stupňuje se periferní rezistence na inzulin, sklon k hyperglykémii</a:t>
            </a:r>
          </a:p>
          <a:p>
            <a:pPr lvl="1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>
                <a:cs typeface="Arial" charset="0"/>
              </a:rPr>
              <a:t>- klesá jaterní glukoneogeneze a </a:t>
            </a:r>
            <a:r>
              <a:rPr lang="cs-CZ" altLang="cs-CZ" sz="2000" dirty="0" err="1">
                <a:cs typeface="Arial" charset="0"/>
              </a:rPr>
              <a:t>clearance</a:t>
            </a:r>
            <a:r>
              <a:rPr lang="cs-CZ" altLang="cs-CZ" sz="2000" dirty="0">
                <a:cs typeface="Arial" charset="0"/>
              </a:rPr>
              <a:t> laktátu</a:t>
            </a:r>
          </a:p>
          <a:p>
            <a:pPr lvl="1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000" dirty="0">
                <a:cs typeface="Arial" charset="0"/>
              </a:rPr>
              <a:t>- zhoršují se podmínky pro přerušení UPV</a:t>
            </a:r>
          </a:p>
          <a:p>
            <a:pPr lvl="1" eaLnBrk="1" hangingPunct="1">
              <a:lnSpc>
                <a:spcPct val="130000"/>
              </a:lnSpc>
              <a:buClr>
                <a:srgbClr val="FFFF00"/>
              </a:buClr>
            </a:pPr>
            <a:r>
              <a:rPr lang="cs-CZ" altLang="cs-CZ" sz="2000" dirty="0">
                <a:cs typeface="Arial" charset="0"/>
              </a:rPr>
              <a:t>- zhoršení kardiálních funkcí, pokles kontraktility levé komory</a:t>
            </a:r>
          </a:p>
          <a:p>
            <a:pPr lvl="1" eaLnBrk="1" hangingPunct="1">
              <a:lnSpc>
                <a:spcPct val="130000"/>
              </a:lnSpc>
              <a:buClr>
                <a:srgbClr val="FFFF00"/>
              </a:buClr>
            </a:pPr>
            <a:r>
              <a:rPr lang="cs-CZ" altLang="cs-CZ" sz="2000" dirty="0">
                <a:cs typeface="Arial" charset="0"/>
              </a:rPr>
              <a:t>- u diabetiků zvyšuje riziko žilní trombózy </a:t>
            </a:r>
          </a:p>
          <a:p>
            <a:pPr lvl="1" eaLnBrk="1" hangingPunct="1">
              <a:lnSpc>
                <a:spcPct val="130000"/>
              </a:lnSpc>
              <a:buClr>
                <a:srgbClr val="FFFF00"/>
              </a:buClr>
            </a:pPr>
            <a:r>
              <a:rPr lang="cs-CZ" altLang="cs-CZ" sz="2000" dirty="0">
                <a:cs typeface="Arial" charset="0"/>
              </a:rPr>
              <a:t>- v experimentu u zvířat indukuje zvýšení cytokinů</a:t>
            </a:r>
          </a:p>
          <a:p>
            <a:pPr eaLnBrk="1" hangingPunct="1">
              <a:lnSpc>
                <a:spcPct val="130000"/>
              </a:lnSpc>
              <a:buClr>
                <a:srgbClr val="FFFF00"/>
              </a:buClr>
            </a:pPr>
            <a:endParaRPr lang="en-US" altLang="cs-CZ" sz="2000" dirty="0">
              <a:cs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7544" y="5877272"/>
            <a:ext cx="81369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>
                <a:latin typeface="+mj-lt"/>
              </a:rPr>
              <a:t>			</a:t>
            </a:r>
            <a:r>
              <a:rPr lang="cs-CZ" altLang="cs-CZ" sz="1400" dirty="0" err="1">
                <a:latin typeface="+mj-lt"/>
              </a:rPr>
              <a:t>Lindner</a:t>
            </a:r>
            <a:r>
              <a:rPr lang="cs-CZ" altLang="cs-CZ" sz="1400" dirty="0">
                <a:latin typeface="+mj-lt"/>
              </a:rPr>
              <a:t> G et al. J </a:t>
            </a:r>
            <a:r>
              <a:rPr lang="cs-CZ" altLang="cs-CZ" sz="1400" dirty="0" err="1">
                <a:latin typeface="+mj-lt"/>
              </a:rPr>
              <a:t>Crit</a:t>
            </a:r>
            <a:r>
              <a:rPr lang="cs-CZ" altLang="cs-CZ" sz="1400" dirty="0">
                <a:latin typeface="+mj-lt"/>
              </a:rPr>
              <a:t> Care 2013, 28, 216.e11-216.e20</a:t>
            </a:r>
          </a:p>
          <a:p>
            <a:pPr eaLnBrk="1" hangingPunct="1"/>
            <a:r>
              <a:rPr lang="cs-CZ" altLang="cs-CZ" sz="1400" dirty="0">
                <a:latin typeface="+mj-lt"/>
              </a:rPr>
              <a:t>	</a:t>
            </a:r>
            <a:r>
              <a:rPr lang="cs-CZ" altLang="cs-CZ" sz="1400" dirty="0" err="1">
                <a:latin typeface="+mj-lt"/>
              </a:rPr>
              <a:t>Vedantam</a:t>
            </a:r>
            <a:r>
              <a:rPr lang="cs-CZ" altLang="cs-CZ" sz="1400" dirty="0">
                <a:latin typeface="+mj-lt"/>
              </a:rPr>
              <a:t> A. et al. </a:t>
            </a:r>
            <a:r>
              <a:rPr lang="cs-CZ" altLang="cs-CZ" sz="1400" dirty="0" err="1">
                <a:latin typeface="+mj-lt"/>
              </a:rPr>
              <a:t>Neurosurg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Focus</a:t>
            </a:r>
            <a:r>
              <a:rPr lang="cs-CZ" altLang="cs-CZ" sz="1400" dirty="0">
                <a:latin typeface="+mj-lt"/>
              </a:rPr>
              <a:t> 2017,43,5, </a:t>
            </a:r>
            <a:r>
              <a:rPr lang="cs-CZ" altLang="cs-CZ" sz="1400" dirty="0" err="1">
                <a:latin typeface="+mj-lt"/>
              </a:rPr>
              <a:t>doi</a:t>
            </a:r>
            <a:r>
              <a:rPr lang="cs-CZ" altLang="cs-CZ" sz="1400" dirty="0">
                <a:latin typeface="+mj-lt"/>
              </a:rPr>
              <a:t>: 10,3171/2017.7. </a:t>
            </a:r>
            <a:r>
              <a:rPr lang="cs-CZ" altLang="cs-CZ" sz="1400" dirty="0" err="1">
                <a:latin typeface="+mj-lt"/>
              </a:rPr>
              <a:t>Focus</a:t>
            </a:r>
            <a:r>
              <a:rPr lang="cs-CZ" altLang="cs-CZ" sz="1400" dirty="0">
                <a:latin typeface="+mj-lt"/>
              </a:rPr>
              <a:t> 17418</a:t>
            </a:r>
          </a:p>
          <a:p>
            <a:pPr eaLnBrk="1" hangingPunct="1"/>
            <a:endParaRPr lang="cs-CZ" alt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59060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rgbClr val="C00000"/>
                </a:solidFill>
              </a:rPr>
              <a:t>Hypernatrémie</a:t>
            </a:r>
            <a:r>
              <a:rPr lang="cs-CZ" sz="3200" dirty="0">
                <a:solidFill>
                  <a:srgbClr val="C00000"/>
                </a:solidFill>
              </a:rPr>
              <a:t> v populaci starších osob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700808"/>
            <a:ext cx="88344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Frekvence </a:t>
            </a:r>
            <a:r>
              <a:rPr lang="cs-CZ" b="1" dirty="0" err="1">
                <a:solidFill>
                  <a:srgbClr val="0070C0"/>
                </a:solidFill>
              </a:rPr>
              <a:t>hypernatrémie</a:t>
            </a:r>
            <a:r>
              <a:rPr lang="cs-CZ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Mezi staršími pacienty přijímanými k hospitalizaci cca 2 %, ale v subpopulaci starších</a:t>
            </a:r>
          </a:p>
          <a:p>
            <a:r>
              <a:rPr lang="cs-CZ" dirty="0"/>
              <a:t>     nad 75 let 5 %	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Mezi staršími pacienty přijímanými na gerontologické oddělení s horečkou 30 % 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souboru 8 441 především starších nemocných na JIP mělo 3,5 % z nich </a:t>
            </a:r>
            <a:r>
              <a:rPr lang="cs-CZ" dirty="0" err="1"/>
              <a:t>hypernatrémii</a:t>
            </a:r>
            <a:r>
              <a:rPr lang="cs-CZ" dirty="0"/>
              <a:t>    již při příjmu, u dalších 15 % se vyvinula během hospitalizace 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AutoNum type="arabicParenBoth"/>
            </a:pPr>
            <a:endParaRPr lang="cs-CZ" sz="1400" dirty="0"/>
          </a:p>
          <a:p>
            <a:pPr marL="3086100" lvl="6" indent="-342900">
              <a:buAutoNum type="arabicParenBoth"/>
            </a:pPr>
            <a:r>
              <a:rPr lang="cs-CZ" sz="1400" dirty="0" err="1"/>
              <a:t>Turgutalp</a:t>
            </a:r>
            <a:r>
              <a:rPr lang="cs-CZ" sz="1400" dirty="0"/>
              <a:t> K. Med </a:t>
            </a:r>
            <a:r>
              <a:rPr lang="cs-CZ" sz="1400" dirty="0" err="1"/>
              <a:t>Sci</a:t>
            </a:r>
            <a:r>
              <a:rPr lang="cs-CZ" sz="1400" dirty="0"/>
              <a:t> </a:t>
            </a:r>
            <a:r>
              <a:rPr lang="cs-CZ" sz="1400" dirty="0" err="1"/>
              <a:t>Monit</a:t>
            </a:r>
            <a:r>
              <a:rPr lang="cs-CZ" sz="1400" dirty="0"/>
              <a:t> 2012, 18,12,CR729-CR734</a:t>
            </a:r>
          </a:p>
          <a:p>
            <a:pPr marL="3086100" lvl="6" indent="-342900">
              <a:buAutoNum type="arabicParenBoth"/>
            </a:pPr>
            <a:r>
              <a:rPr lang="cs-CZ" sz="1400" dirty="0" err="1"/>
              <a:t>Arinzon</a:t>
            </a:r>
            <a:r>
              <a:rPr lang="cs-CZ" sz="1400" dirty="0"/>
              <a:t> Z. et al. Arch </a:t>
            </a:r>
            <a:r>
              <a:rPr lang="cs-CZ" sz="1400" dirty="0" err="1"/>
              <a:t>Gerontol</a:t>
            </a:r>
            <a:r>
              <a:rPr lang="cs-CZ" sz="1400" dirty="0"/>
              <a:t> Geriatr 2005, 40,3,317-326</a:t>
            </a:r>
          </a:p>
          <a:p>
            <a:pPr marL="3086100" lvl="6" indent="-342900">
              <a:buAutoNum type="arabicParenBoth"/>
            </a:pPr>
            <a:r>
              <a:rPr lang="cs-CZ" sz="1400" dirty="0" err="1"/>
              <a:t>Darmon</a:t>
            </a:r>
            <a:r>
              <a:rPr lang="cs-CZ" sz="1400" dirty="0"/>
              <a:t> M. </a:t>
            </a:r>
            <a:r>
              <a:rPr lang="cs-CZ" sz="1400" dirty="0" err="1"/>
              <a:t>Nephrol</a:t>
            </a:r>
            <a:r>
              <a:rPr lang="cs-CZ" sz="1400" dirty="0"/>
              <a:t> </a:t>
            </a:r>
            <a:r>
              <a:rPr lang="cs-CZ" sz="1400" dirty="0" err="1"/>
              <a:t>Dial</a:t>
            </a:r>
            <a:r>
              <a:rPr lang="cs-CZ" sz="1400" dirty="0"/>
              <a:t> </a:t>
            </a:r>
            <a:r>
              <a:rPr lang="cs-CZ" sz="1400" dirty="0" err="1"/>
              <a:t>Transplant</a:t>
            </a:r>
            <a:r>
              <a:rPr lang="cs-CZ" sz="1400" dirty="0"/>
              <a:t>. 2010, 25,8,2510-2515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53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Riziko vývoje </a:t>
            </a:r>
            <a:r>
              <a:rPr lang="cs-CZ" sz="3200" dirty="0" err="1">
                <a:solidFill>
                  <a:srgbClr val="C00000"/>
                </a:solidFill>
              </a:rPr>
              <a:t>hypernatrémie</a:t>
            </a:r>
            <a:r>
              <a:rPr lang="cs-CZ" sz="3200" dirty="0">
                <a:solidFill>
                  <a:srgbClr val="C00000"/>
                </a:solidFill>
              </a:rPr>
              <a:t> stoupá s věkem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Starší osoby jsou predisponovány k vývoji </a:t>
            </a:r>
            <a:r>
              <a:rPr lang="cs-CZ" b="1" dirty="0" err="1">
                <a:solidFill>
                  <a:srgbClr val="0070C0"/>
                </a:solidFill>
              </a:rPr>
              <a:t>hypernatrémie</a:t>
            </a:r>
            <a:r>
              <a:rPr lang="cs-CZ" b="1" dirty="0">
                <a:solidFill>
                  <a:srgbClr val="0070C0"/>
                </a:solidFill>
              </a:rPr>
              <a:t> sníženým pocitem žízně </a:t>
            </a:r>
          </a:p>
          <a:p>
            <a:r>
              <a:rPr lang="cs-CZ" b="1" dirty="0">
                <a:solidFill>
                  <a:srgbClr val="0070C0"/>
                </a:solidFill>
              </a:rPr>
              <a:t>a dalšími faktory.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V domovech a ošetřovatelských ústavech</a:t>
            </a:r>
            <a:r>
              <a:rPr lang="cs-CZ" dirty="0"/>
              <a:t> pro starší osoby je riziko kombinace:                                                </a:t>
            </a:r>
          </a:p>
          <a:p>
            <a:r>
              <a:rPr lang="cs-CZ" dirty="0"/>
              <a:t>      snížený pocit žízně + omezený přístup k vodě (zdravotní stav, omezená hybnost). </a:t>
            </a:r>
          </a:p>
          <a:p>
            <a:r>
              <a:rPr lang="cs-CZ" dirty="0"/>
              <a:t>      Závislost na personálu, riziko zvyšuje demence.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Soubory starších osob ve srovnání s mladšími kontrolami – </a:t>
            </a:r>
            <a:r>
              <a:rPr lang="cs-CZ" dirty="0">
                <a:solidFill>
                  <a:srgbClr val="0070C0"/>
                </a:solidFill>
              </a:rPr>
              <a:t>na 24 hod. deprivace  </a:t>
            </a:r>
          </a:p>
          <a:p>
            <a:r>
              <a:rPr lang="cs-CZ" dirty="0">
                <a:solidFill>
                  <a:srgbClr val="0070C0"/>
                </a:solidFill>
              </a:rPr>
              <a:t>     vody</a:t>
            </a:r>
            <a:r>
              <a:rPr lang="cs-CZ" dirty="0"/>
              <a:t>. Starší osoby menší pocit žízně a následně vypily i méně vody než mladší.</a:t>
            </a:r>
          </a:p>
          <a:p>
            <a:r>
              <a:rPr lang="cs-CZ" dirty="0"/>
              <a:t>     Jejich zvýšená </a:t>
            </a:r>
            <a:r>
              <a:rPr lang="cs-CZ" dirty="0" err="1"/>
              <a:t>natrémie</a:t>
            </a:r>
            <a:r>
              <a:rPr lang="cs-CZ" dirty="0"/>
              <a:t> se nesnížila na výchozí hodnoty.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Další práce: </a:t>
            </a:r>
            <a:r>
              <a:rPr lang="cs-CZ" dirty="0">
                <a:solidFill>
                  <a:srgbClr val="0070C0"/>
                </a:solidFill>
              </a:rPr>
              <a:t>infuze hypertonických solí</a:t>
            </a:r>
            <a:r>
              <a:rPr lang="cs-CZ" dirty="0"/>
              <a:t>. Podobný výsledek probandi opět vypili méně       </a:t>
            </a:r>
          </a:p>
          <a:p>
            <a:r>
              <a:rPr lang="cs-CZ" dirty="0"/>
              <a:t>      vody. Natrium se nesnížilo k výchozí hodnotě.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Ledviny - pokles koncentrační schopnosti </a:t>
            </a:r>
            <a:r>
              <a:rPr lang="cs-CZ" dirty="0"/>
              <a:t>s věkem. Snížená schopnost vyloučit nálož natria. Po odnětí vody na 24 hod. mají starší proti mladším vyšší S-osm a S-Na i proto, že nemohou šetřit vodu zahuštěním moče. Jejich P-AVP se zvýší, ale nereagují na něj.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Diuretika</a:t>
            </a:r>
            <a:r>
              <a:rPr lang="cs-CZ" dirty="0"/>
              <a:t>, zvláště </a:t>
            </a:r>
            <a:r>
              <a:rPr lang="cs-CZ" dirty="0" err="1"/>
              <a:t>furosemid</a:t>
            </a:r>
            <a:r>
              <a:rPr lang="cs-CZ" dirty="0"/>
              <a:t>, zhoršují koncentrační schopnost ledvin.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stáří </a:t>
            </a:r>
            <a:r>
              <a:rPr lang="cs-CZ" dirty="0">
                <a:solidFill>
                  <a:srgbClr val="0070C0"/>
                </a:solidFill>
              </a:rPr>
              <a:t>klesá obsah vody v těle </a:t>
            </a:r>
            <a:r>
              <a:rPr lang="cs-CZ" dirty="0"/>
              <a:t>(z 60 % k 50 %), proto i její menší ztráty mají výraznější vliv na vznik </a:t>
            </a:r>
            <a:r>
              <a:rPr lang="cs-CZ" dirty="0" err="1"/>
              <a:t>hypernatrémie</a:t>
            </a:r>
            <a:r>
              <a:rPr lang="cs-CZ" dirty="0"/>
              <a:t>. </a:t>
            </a:r>
          </a:p>
          <a:p>
            <a:r>
              <a:rPr lang="cs-CZ" dirty="0"/>
              <a:t>		</a:t>
            </a:r>
            <a:r>
              <a:rPr lang="cs-CZ" sz="1400" dirty="0"/>
              <a:t>                               </a:t>
            </a:r>
          </a:p>
          <a:p>
            <a:r>
              <a:rPr lang="cs-CZ" sz="1400" dirty="0"/>
              <a:t>			</a:t>
            </a:r>
            <a:r>
              <a:rPr lang="cs-CZ" sz="1400" dirty="0" err="1"/>
              <a:t>Shah</a:t>
            </a:r>
            <a:r>
              <a:rPr lang="cs-CZ" sz="1400" dirty="0"/>
              <a:t> MK. et al. </a:t>
            </a:r>
            <a:r>
              <a:rPr lang="cs-CZ" sz="1400" dirty="0" err="1"/>
              <a:t>Clinical</a:t>
            </a:r>
            <a:r>
              <a:rPr lang="cs-CZ" sz="1400" dirty="0"/>
              <a:t> </a:t>
            </a:r>
            <a:r>
              <a:rPr lang="cs-CZ" sz="1400" dirty="0" err="1"/>
              <a:t>Interventions</a:t>
            </a:r>
            <a:r>
              <a:rPr lang="cs-CZ" sz="1400" dirty="0"/>
              <a:t> in </a:t>
            </a:r>
            <a:r>
              <a:rPr lang="cs-CZ" sz="1400" dirty="0" err="1"/>
              <a:t>Aging</a:t>
            </a:r>
            <a:r>
              <a:rPr lang="cs-CZ" sz="1400" dirty="0"/>
              <a:t> 2014, 9,1987-1992</a:t>
            </a:r>
          </a:p>
        </p:txBody>
      </p:sp>
    </p:spTree>
    <p:extLst>
      <p:ext uri="{BB962C8B-B14F-4D97-AF65-F5344CB8AC3E}">
        <p14:creationId xmlns:p14="http://schemas.microsoft.com/office/powerpoint/2010/main" val="1204437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0000"/>
                </a:solidFill>
              </a:rPr>
              <a:t>Terapie</a:t>
            </a:r>
            <a:r>
              <a:rPr lang="cs-CZ" altLang="cs-CZ" sz="3600" dirty="0"/>
              <a:t> </a:t>
            </a:r>
            <a:r>
              <a:rPr lang="cs-CZ" altLang="cs-CZ" sz="3600" dirty="0" err="1">
                <a:solidFill>
                  <a:srgbClr val="CC0000"/>
                </a:solidFill>
              </a:rPr>
              <a:t>hypernatrémie</a:t>
            </a:r>
            <a:endParaRPr lang="cs-CZ" altLang="cs-CZ" sz="3600" dirty="0">
              <a:solidFill>
                <a:srgbClr val="CC00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512" y="1196752"/>
            <a:ext cx="8758113" cy="5478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Respektovat etiologii, tíži, rychlost vývoje a trvání </a:t>
            </a:r>
            <a:r>
              <a:rPr lang="cs-CZ" altLang="cs-CZ" sz="2000" dirty="0" err="1"/>
              <a:t>hypernatrémie</a:t>
            </a:r>
            <a:r>
              <a:rPr lang="cs-CZ" altLang="cs-CZ" sz="2000" dirty="0"/>
              <a:t>. </a:t>
            </a:r>
          </a:p>
          <a:p>
            <a:pPr eaLnBrk="1" hangingPunct="1"/>
            <a:r>
              <a:rPr lang="cs-CZ" altLang="cs-CZ" sz="2000" dirty="0"/>
              <a:t>Při léčbě těžké hyperglykémie monitorovat S-Na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 </a:t>
            </a:r>
          </a:p>
          <a:p>
            <a:pPr eaLnBrk="1" hangingPunct="1"/>
            <a:r>
              <a:rPr lang="cs-CZ" altLang="cs-CZ" sz="2000" dirty="0"/>
              <a:t>Prevence negativní vodní bilance. </a:t>
            </a:r>
          </a:p>
          <a:p>
            <a:pPr eaLnBrk="1" hangingPunct="1"/>
            <a:r>
              <a:rPr lang="cs-CZ" altLang="cs-CZ" sz="2000" dirty="0">
                <a:solidFill>
                  <a:srgbClr val="3366FF"/>
                </a:solidFill>
              </a:rPr>
              <a:t>Symptomatická akutní </a:t>
            </a:r>
            <a:r>
              <a:rPr lang="cs-CZ" altLang="cs-CZ" sz="2000" dirty="0" err="1">
                <a:solidFill>
                  <a:srgbClr val="3366FF"/>
                </a:solidFill>
              </a:rPr>
              <a:t>hypernatrémie</a:t>
            </a:r>
            <a:r>
              <a:rPr lang="cs-CZ" altLang="cs-CZ" sz="2000" dirty="0"/>
              <a:t> (trvání &lt;48 h): lze korigovat zpočátku rychlostí poklesu o 1-2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/l/h, ale nepřekročit 10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/l/den (cit.1),   dle některých autorů 8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(cit. 2-3).</a:t>
            </a:r>
          </a:p>
          <a:p>
            <a:pPr eaLnBrk="1" hangingPunct="1"/>
            <a:r>
              <a:rPr lang="cs-CZ" altLang="cs-CZ" sz="2000" dirty="0">
                <a:solidFill>
                  <a:srgbClr val="3366FF"/>
                </a:solidFill>
              </a:rPr>
              <a:t>Chronická </a:t>
            </a:r>
            <a:r>
              <a:rPr lang="cs-CZ" altLang="cs-CZ" sz="2000" dirty="0" err="1">
                <a:solidFill>
                  <a:srgbClr val="3366FF"/>
                </a:solidFill>
              </a:rPr>
              <a:t>hypernatrémie</a:t>
            </a:r>
            <a:r>
              <a:rPr lang="cs-CZ" altLang="cs-CZ" sz="2000" dirty="0"/>
              <a:t> (trvání &gt;48 h):</a:t>
            </a:r>
            <a:r>
              <a:rPr lang="cs-CZ" altLang="cs-CZ" dirty="0"/>
              <a:t> </a:t>
            </a:r>
            <a:r>
              <a:rPr lang="cs-CZ" altLang="cs-CZ" sz="2000" dirty="0"/>
              <a:t>korekce pomalejší, pokles S-Na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   o 0,5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/l/h, denní maximum o 10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/l.</a:t>
            </a:r>
          </a:p>
          <a:p>
            <a:pPr eaLnBrk="1" hangingPunct="1"/>
            <a:r>
              <a:rPr lang="cs-CZ" altLang="cs-CZ" sz="2000" dirty="0" err="1">
                <a:solidFill>
                  <a:srgbClr val="3366FF"/>
                </a:solidFill>
              </a:rPr>
              <a:t>Hypovolemická</a:t>
            </a:r>
            <a:r>
              <a:rPr lang="cs-CZ" altLang="cs-CZ" sz="2000" dirty="0">
                <a:solidFill>
                  <a:srgbClr val="3366FF"/>
                </a:solidFill>
              </a:rPr>
              <a:t> </a:t>
            </a:r>
            <a:r>
              <a:rPr lang="cs-CZ" altLang="cs-CZ" sz="2000" dirty="0" err="1">
                <a:solidFill>
                  <a:srgbClr val="3366FF"/>
                </a:solidFill>
              </a:rPr>
              <a:t>hypernatrémie</a:t>
            </a:r>
            <a:r>
              <a:rPr lang="cs-CZ" altLang="cs-CZ" sz="2000" dirty="0"/>
              <a:t> s </a:t>
            </a:r>
            <a:r>
              <a:rPr lang="cs-CZ" altLang="cs-CZ" sz="2000" dirty="0" err="1"/>
              <a:t>hemodynamickou</a:t>
            </a:r>
            <a:r>
              <a:rPr lang="cs-CZ" altLang="cs-CZ" sz="2000" dirty="0"/>
              <a:t> nestabilitou. Lze užít fyziolog. roztok.  Po dosažení stability 5% glukóza nebo/a 0,45% </a:t>
            </a:r>
            <a:r>
              <a:rPr lang="cs-CZ" altLang="cs-CZ" sz="2000" dirty="0" err="1"/>
              <a:t>NaCl</a:t>
            </a:r>
            <a:r>
              <a:rPr lang="cs-CZ" altLang="cs-CZ" sz="2000" dirty="0"/>
              <a:t>. </a:t>
            </a:r>
          </a:p>
          <a:p>
            <a:pPr eaLnBrk="1" hangingPunct="1"/>
            <a:r>
              <a:rPr lang="cs-CZ" altLang="cs-CZ" sz="2000" dirty="0" err="1">
                <a:solidFill>
                  <a:srgbClr val="3366FF"/>
                </a:solidFill>
              </a:rPr>
              <a:t>Euvolemická</a:t>
            </a:r>
            <a:r>
              <a:rPr lang="cs-CZ" altLang="cs-CZ" sz="2000" dirty="0">
                <a:solidFill>
                  <a:srgbClr val="3366FF"/>
                </a:solidFill>
              </a:rPr>
              <a:t> </a:t>
            </a:r>
            <a:r>
              <a:rPr lang="cs-CZ" altLang="cs-CZ" sz="2000" dirty="0" err="1">
                <a:solidFill>
                  <a:srgbClr val="3366FF"/>
                </a:solidFill>
              </a:rPr>
              <a:t>hypernatrémie</a:t>
            </a:r>
            <a:r>
              <a:rPr lang="cs-CZ" altLang="cs-CZ" sz="2000" dirty="0"/>
              <a:t>: stejné posledně jmenované hypotonické roztoky. </a:t>
            </a:r>
          </a:p>
          <a:p>
            <a:pPr eaLnBrk="1" hangingPunct="1"/>
            <a:r>
              <a:rPr lang="cs-CZ" altLang="cs-CZ" sz="2000" dirty="0" err="1">
                <a:solidFill>
                  <a:srgbClr val="3366FF"/>
                </a:solidFill>
              </a:rPr>
              <a:t>Hypervolemická</a:t>
            </a:r>
            <a:r>
              <a:rPr lang="cs-CZ" altLang="cs-CZ" sz="2000" dirty="0">
                <a:solidFill>
                  <a:srgbClr val="3366FF"/>
                </a:solidFill>
              </a:rPr>
              <a:t> </a:t>
            </a:r>
            <a:r>
              <a:rPr lang="cs-CZ" altLang="cs-CZ" sz="2000" dirty="0" err="1">
                <a:solidFill>
                  <a:srgbClr val="3366FF"/>
                </a:solidFill>
              </a:rPr>
              <a:t>hypernatrémie</a:t>
            </a:r>
            <a:r>
              <a:rPr lang="cs-CZ" altLang="cs-CZ" sz="2000" dirty="0"/>
              <a:t>: kličková diuretika a hypotonické roztoky, především 5% glukóza. </a:t>
            </a:r>
          </a:p>
          <a:p>
            <a:pPr eaLnBrk="1" hangingPunct="1"/>
            <a:endParaRPr lang="cs-CZ" altLang="cs-CZ" sz="1400" i="1" dirty="0"/>
          </a:p>
          <a:p>
            <a:pPr eaLnBrk="1" hangingPunct="1"/>
            <a:r>
              <a:rPr lang="cs-CZ" altLang="cs-CZ" sz="1400" dirty="0"/>
              <a:t>			</a:t>
            </a:r>
            <a:r>
              <a:rPr lang="cs-CZ" altLang="cs-CZ" sz="1400" dirty="0">
                <a:latin typeface="+mn-lt"/>
              </a:rPr>
              <a:t>1. </a:t>
            </a:r>
            <a:r>
              <a:rPr lang="cs-CZ" altLang="cs-CZ" sz="1400" dirty="0" err="1">
                <a:latin typeface="+mn-lt"/>
              </a:rPr>
              <a:t>Muchsin</a:t>
            </a:r>
            <a:r>
              <a:rPr lang="cs-CZ" altLang="cs-CZ" sz="1400" dirty="0">
                <a:latin typeface="+mn-lt"/>
              </a:rPr>
              <a:t> SA et al. Best-</a:t>
            </a:r>
            <a:r>
              <a:rPr lang="cs-CZ" altLang="cs-CZ" sz="1400" dirty="0" err="1">
                <a:latin typeface="+mn-lt"/>
              </a:rPr>
              <a:t>Practice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Research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Clin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Endo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Crin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Metab</a:t>
            </a:r>
            <a:r>
              <a:rPr lang="cs-CZ" altLang="cs-CZ" sz="1400" dirty="0">
                <a:latin typeface="+mn-lt"/>
              </a:rPr>
              <a:t> 2016,30,189-203</a:t>
            </a:r>
          </a:p>
          <a:p>
            <a:pPr eaLnBrk="1" hangingPunct="1"/>
            <a:r>
              <a:rPr lang="cs-CZ" altLang="cs-CZ" sz="1400" dirty="0">
                <a:latin typeface="+mn-lt"/>
              </a:rPr>
              <a:t>			2. </a:t>
            </a:r>
            <a:r>
              <a:rPr lang="cs-CZ" altLang="cs-CZ" sz="1400" dirty="0" err="1">
                <a:latin typeface="+mn-lt"/>
              </a:rPr>
              <a:t>Špaténková</a:t>
            </a:r>
            <a:r>
              <a:rPr lang="cs-CZ" altLang="cs-CZ" sz="1400" dirty="0">
                <a:latin typeface="+mn-lt"/>
              </a:rPr>
              <a:t> V et al. </a:t>
            </a:r>
            <a:r>
              <a:rPr lang="cs-CZ" altLang="cs-CZ" sz="1400" dirty="0" err="1">
                <a:latin typeface="+mn-lt"/>
              </a:rPr>
              <a:t>Česk</a:t>
            </a:r>
            <a:r>
              <a:rPr lang="cs-CZ" altLang="cs-CZ" sz="1400" dirty="0">
                <a:latin typeface="+mn-lt"/>
              </a:rPr>
              <a:t> Slov </a:t>
            </a:r>
            <a:r>
              <a:rPr lang="cs-CZ" altLang="cs-CZ" sz="1400" dirty="0" err="1">
                <a:latin typeface="+mn-lt"/>
              </a:rPr>
              <a:t>Neurol</a:t>
            </a:r>
            <a:r>
              <a:rPr lang="cs-CZ" altLang="cs-CZ" sz="1400" dirty="0">
                <a:latin typeface="+mn-lt"/>
              </a:rPr>
              <a:t> N 2015,78/111,1,34-37</a:t>
            </a:r>
          </a:p>
          <a:p>
            <a:pPr eaLnBrk="1" hangingPunct="1"/>
            <a:r>
              <a:rPr lang="cs-CZ" altLang="cs-CZ" sz="1400" dirty="0">
                <a:latin typeface="+mn-lt"/>
              </a:rPr>
              <a:t>			3. </a:t>
            </a:r>
            <a:r>
              <a:rPr lang="cs-CZ" altLang="cs-CZ" sz="1400" dirty="0" err="1">
                <a:latin typeface="+mn-lt"/>
              </a:rPr>
              <a:t>Liamis</a:t>
            </a:r>
            <a:r>
              <a:rPr lang="cs-CZ" altLang="cs-CZ" sz="1400" dirty="0">
                <a:latin typeface="+mn-lt"/>
              </a:rPr>
              <a:t> G et al. Post Grad Med 2016,128,3,299-306</a:t>
            </a:r>
          </a:p>
          <a:p>
            <a:pPr eaLnBrk="1" hangingPunct="1"/>
            <a:r>
              <a:rPr lang="cs-CZ" altLang="cs-CZ" sz="1400" dirty="0">
                <a:latin typeface="+mn-lt"/>
              </a:rPr>
              <a:t>			4. </a:t>
            </a:r>
            <a:r>
              <a:rPr lang="cs-CZ" sz="1400" dirty="0" err="1">
                <a:latin typeface="+mj-lt"/>
              </a:rPr>
              <a:t>Ates</a:t>
            </a:r>
            <a:r>
              <a:rPr lang="cs-CZ" sz="1400" dirty="0">
                <a:latin typeface="+mj-lt"/>
              </a:rPr>
              <a:t> I et al. Inter </a:t>
            </a:r>
            <a:r>
              <a:rPr lang="cs-CZ" sz="1400" dirty="0" err="1">
                <a:latin typeface="+mj-lt"/>
              </a:rPr>
              <a:t>Emerg</a:t>
            </a:r>
            <a:r>
              <a:rPr lang="cs-CZ" sz="1400" dirty="0">
                <a:latin typeface="+mj-lt"/>
              </a:rPr>
              <a:t> Med 2016,11,451-459</a:t>
            </a:r>
            <a:endParaRPr lang="cs-CZ" alt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3074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3366"/>
            </a:outerShdw>
          </a:effectLst>
        </p:spPr>
        <p:txBody>
          <a:bodyPr/>
          <a:lstStyle/>
          <a:p>
            <a:pPr algn="ctr"/>
            <a:r>
              <a:rPr lang="cs-CZ" sz="2800"/>
              <a:t>Koncentrace iontů v tělesných tekutinách</a:t>
            </a:r>
            <a:br>
              <a:rPr lang="cs-CZ" sz="2800"/>
            </a:br>
            <a:r>
              <a:rPr lang="cs-CZ" sz="2800"/>
              <a:t>(podle Masopusta, 1998)</a:t>
            </a:r>
            <a:r>
              <a:rPr lang="cs-CZ" sz="3200"/>
              <a:t> </a:t>
            </a:r>
          </a:p>
        </p:txBody>
      </p:sp>
      <p:graphicFrame>
        <p:nvGraphicFramePr>
          <p:cNvPr id="122952" name="Group 72"/>
          <p:cNvGraphicFramePr>
            <a:graphicFrameLocks noGrp="1"/>
          </p:cNvGraphicFramePr>
          <p:nvPr>
            <p:ph idx="1"/>
          </p:nvPr>
        </p:nvGraphicFramePr>
        <p:xfrm>
          <a:off x="1511300" y="1844675"/>
          <a:ext cx="6121400" cy="3490918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Ionty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plazma    a)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mmol/l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Intersticiální tekutina  mmol/l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Intracelulární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tekutina  mmol/l 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cs-CZ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cs-CZ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155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1,3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&lt;0,001       c)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Mg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cs-CZ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115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HCO</a:t>
                      </a:r>
                      <a:r>
                        <a:rPr kumimoji="0" lang="cs-CZ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cs-CZ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cs-CZ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65            b)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cs-CZ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cs-CZ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2-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org. kyseliny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proteináty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47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pH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2950" name="Text Box 70"/>
          <p:cNvSpPr txBox="1">
            <a:spLocks noChangeArrowheads="1"/>
          </p:cNvSpPr>
          <p:nvPr/>
        </p:nvSpPr>
        <p:spPr bwMode="auto">
          <a:xfrm>
            <a:off x="179388" y="60213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Vysvětlivky:</a:t>
            </a: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1476375" y="5734050"/>
            <a:ext cx="835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cs-CZ" sz="1600">
                <a:solidFill>
                  <a:srgbClr val="FFFFFF"/>
                </a:solidFill>
              </a:rPr>
              <a:t>v plazmě je 94 % vody a 6 % bílkovin</a:t>
            </a:r>
          </a:p>
          <a:p>
            <a:pPr marL="342900" indent="-342900">
              <a:buFontTx/>
              <a:buAutoNum type="alphaLcParenR"/>
            </a:pPr>
            <a:r>
              <a:rPr lang="cs-CZ" sz="1600">
                <a:solidFill>
                  <a:srgbClr val="FFFFFF"/>
                </a:solidFill>
              </a:rPr>
              <a:t>v buňkách jsou fosfáty především organické (hexosofosfáty, kreatinfosfát, nukleotidy)</a:t>
            </a:r>
          </a:p>
          <a:p>
            <a:pPr marL="342900" indent="-342900">
              <a:buFontTx/>
              <a:buAutoNum type="alphaLcParenR"/>
            </a:pPr>
            <a:r>
              <a:rPr lang="cs-CZ" sz="1600">
                <a:solidFill>
                  <a:srgbClr val="FFFFFF"/>
                </a:solidFill>
              </a:rPr>
              <a:t>v intracelulární tekutině jde o Ca</a:t>
            </a:r>
            <a:r>
              <a:rPr lang="cs-CZ" sz="1600" baseline="30000">
                <a:solidFill>
                  <a:srgbClr val="FFFFFF"/>
                </a:solidFill>
              </a:rPr>
              <a:t>2+</a:t>
            </a:r>
          </a:p>
        </p:txBody>
      </p:sp>
    </p:spTree>
  </p:cSld>
  <p:clrMapOvr>
    <a:masterClrMapping/>
  </p:clrMapOvr>
  <p:transition spd="med">
    <p:spli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665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rgbClr val="C00000"/>
                </a:solidFill>
              </a:rPr>
              <a:t>Pokles </a:t>
            </a:r>
            <a:r>
              <a:rPr lang="cs-CZ" altLang="cs-CZ" sz="2400" dirty="0" err="1">
                <a:solidFill>
                  <a:srgbClr val="C00000"/>
                </a:solidFill>
              </a:rPr>
              <a:t>natrémie</a:t>
            </a:r>
            <a:r>
              <a:rPr lang="cs-CZ" altLang="cs-CZ" sz="2400" dirty="0">
                <a:solidFill>
                  <a:srgbClr val="C00000"/>
                </a:solidFill>
              </a:rPr>
              <a:t> (∆ [Na+] )v </a:t>
            </a:r>
            <a:r>
              <a:rPr lang="cs-CZ" altLang="cs-CZ" sz="2400" dirty="0" err="1">
                <a:solidFill>
                  <a:srgbClr val="C00000"/>
                </a:solidFill>
              </a:rPr>
              <a:t>mmol</a:t>
            </a:r>
            <a:r>
              <a:rPr lang="cs-CZ" altLang="cs-CZ" sz="2400" dirty="0">
                <a:solidFill>
                  <a:srgbClr val="C00000"/>
                </a:solidFill>
              </a:rPr>
              <a:t>/l po infúzi </a:t>
            </a:r>
          </a:p>
          <a:p>
            <a:pPr algn="ctr" eaLnBrk="1" hangingPunct="1"/>
            <a:r>
              <a:rPr lang="cs-CZ" altLang="cs-CZ" sz="2400" dirty="0">
                <a:solidFill>
                  <a:srgbClr val="C00000"/>
                </a:solidFill>
              </a:rPr>
              <a:t>1 l  hypotonické tekutiny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13684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∆ [Na+] =</a:t>
            </a:r>
            <a:r>
              <a:rPr lang="cs-CZ" altLang="cs-CZ" sz="200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226853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1979613" y="2276475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2195513" y="1844675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[Na</a:t>
            </a:r>
            <a:r>
              <a:rPr lang="cs-CZ" altLang="cs-CZ" sz="2000" baseline="30000"/>
              <a:t>+</a:t>
            </a:r>
            <a:r>
              <a:rPr lang="cs-CZ" altLang="cs-CZ" sz="2000"/>
              <a:t>]</a:t>
            </a:r>
            <a:r>
              <a:rPr lang="cs-CZ" altLang="cs-CZ" sz="2000" baseline="-25000"/>
              <a:t>infuzát </a:t>
            </a:r>
            <a:r>
              <a:rPr lang="cs-CZ" altLang="cs-CZ" sz="2000"/>
              <a:t>- [Na+]</a:t>
            </a:r>
            <a:r>
              <a:rPr lang="cs-CZ" altLang="cs-CZ" sz="2000" baseline="-25000"/>
              <a:t>zjišť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2700338" y="2420938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CTV+1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735013" y="3351213"/>
            <a:ext cx="42973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/>
              <a:t>CTV = celková tělesná voda v litrech</a:t>
            </a:r>
          </a:p>
          <a:p>
            <a:pPr eaLnBrk="1" hangingPunct="1"/>
            <a:r>
              <a:rPr lang="cs-CZ" altLang="cs-CZ" sz="2000"/>
              <a:t>[Na+]</a:t>
            </a:r>
            <a:r>
              <a:rPr lang="cs-CZ" altLang="cs-CZ" sz="2000" baseline="-25000"/>
              <a:t>infuzát</a:t>
            </a:r>
            <a:r>
              <a:rPr lang="cs-CZ" altLang="cs-CZ" sz="2000"/>
              <a:t> = Na</a:t>
            </a:r>
            <a:r>
              <a:rPr lang="cs-CZ" altLang="cs-CZ" sz="2000" baseline="30000"/>
              <a:t>+</a:t>
            </a:r>
            <a:r>
              <a:rPr lang="cs-CZ" altLang="cs-CZ" sz="2000"/>
              <a:t> mmol/l infúze</a:t>
            </a:r>
            <a:endParaRPr lang="cs-CZ" altLang="cs-CZ" sz="2000" baseline="-25000"/>
          </a:p>
          <a:p>
            <a:pPr eaLnBrk="1" hangingPunct="1"/>
            <a:endParaRPr lang="cs-CZ" altLang="cs-CZ" sz="2000" baseline="-250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1EC405A-3165-4390-9FA4-59628F9B278B}"/>
              </a:ext>
            </a:extLst>
          </p:cNvPr>
          <p:cNvSpPr txBox="1"/>
          <p:nvPr/>
        </p:nvSpPr>
        <p:spPr>
          <a:xfrm>
            <a:off x="323528" y="4725144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	</a:t>
            </a:r>
            <a:r>
              <a:rPr lang="cs-CZ" altLang="cs-CZ" sz="1600" dirty="0" err="1"/>
              <a:t>Muchsin</a:t>
            </a:r>
            <a:r>
              <a:rPr lang="cs-CZ" altLang="cs-CZ" sz="1600" dirty="0"/>
              <a:t> SA et al. Best-</a:t>
            </a:r>
            <a:r>
              <a:rPr lang="cs-CZ" altLang="cs-CZ" sz="1600" dirty="0" err="1"/>
              <a:t>Practice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Research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Clin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Endo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Crin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Metab</a:t>
            </a:r>
            <a:r>
              <a:rPr lang="cs-CZ" altLang="cs-CZ" sz="1600" dirty="0"/>
              <a:t> 2016,30,189-203</a:t>
            </a:r>
          </a:p>
          <a:p>
            <a:r>
              <a:rPr lang="cs-CZ" altLang="cs-CZ" sz="1600" dirty="0"/>
              <a:t>	 </a:t>
            </a:r>
            <a:r>
              <a:rPr lang="cs-CZ" altLang="cs-CZ" sz="1600" dirty="0" err="1"/>
              <a:t>Liamis</a:t>
            </a:r>
            <a:r>
              <a:rPr lang="cs-CZ" altLang="cs-CZ" sz="1600" dirty="0"/>
              <a:t> G et al. Post Grad Med 2016,128,3,299-306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907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1331913" y="2205038"/>
            <a:ext cx="6192837" cy="2952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85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>
              <a:tabLst>
                <a:tab pos="4487863" algn="l"/>
              </a:tabLst>
            </a:pPr>
            <a:r>
              <a:rPr lang="cs-CZ" sz="3200"/>
              <a:t>Vodní bilance u zdravého, </a:t>
            </a:r>
            <a:br>
              <a:rPr lang="cs-CZ" sz="3200"/>
            </a:br>
            <a:r>
              <a:rPr lang="cs-CZ" sz="3200"/>
              <a:t>	dospělého člověka</a:t>
            </a:r>
          </a:p>
        </p:txBody>
      </p:sp>
      <p:graphicFrame>
        <p:nvGraphicFramePr>
          <p:cNvPr id="25711" name="Group 111"/>
          <p:cNvGraphicFramePr>
            <a:graphicFrameLocks noGrp="1"/>
          </p:cNvGraphicFramePr>
          <p:nvPr/>
        </p:nvGraphicFramePr>
        <p:xfrm>
          <a:off x="1258888" y="2205038"/>
          <a:ext cx="6337300" cy="2811781"/>
        </p:xfrm>
        <a:graphic>
          <a:graphicData uri="http://schemas.openxmlformats.org/drawingml/2006/table">
            <a:tbl>
              <a:tblPr/>
              <a:tblGrid>
                <a:gridCol w="20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íjem v 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Výdej v ml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íjem tekutin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metabolická voda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ěř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itelný – k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ůž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nem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ěř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itelný – plíce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             pot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             stolice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             mo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350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350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1400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celkem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celkem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2300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709" name="Text Box 109"/>
          <p:cNvSpPr txBox="1">
            <a:spLocks noChangeArrowheads="1"/>
          </p:cNvSpPr>
          <p:nvPr/>
        </p:nvSpPr>
        <p:spPr bwMode="auto">
          <a:xfrm>
            <a:off x="1187450" y="5300663"/>
            <a:ext cx="67897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cs-CZ"/>
              <a:t>L. Sobotka at al.: </a:t>
            </a:r>
            <a:r>
              <a:rPr lang="cs-CZ" i="1"/>
              <a:t>Water and electrolytes</a:t>
            </a:r>
            <a:r>
              <a:rPr lang="cs-CZ"/>
              <a:t>. Basics in Clinical Nutrition (ed. L. Sobotka), Galén 2004, s. 87.</a:t>
            </a:r>
          </a:p>
        </p:txBody>
      </p:sp>
    </p:spTree>
  </p:cSld>
  <p:clrMapOvr>
    <a:masterClrMapping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49275"/>
            <a:ext cx="8507413" cy="1287463"/>
          </a:xfrm>
        </p:spPr>
        <p:txBody>
          <a:bodyPr/>
          <a:lstStyle/>
          <a:p>
            <a:pPr>
              <a:lnSpc>
                <a:spcPct val="110000"/>
              </a:lnSpc>
              <a:tabLst>
                <a:tab pos="3048000" algn="l"/>
              </a:tabLst>
            </a:pPr>
            <a:r>
              <a:rPr lang="cs-CZ" sz="3200"/>
              <a:t>Koncentrace iontů a možné objemy ztrát tělesných tekutin  </a:t>
            </a:r>
            <a:r>
              <a:rPr lang="cs-CZ" sz="2400"/>
              <a:t>(upraveno podle Nejedlého, 1980)</a:t>
            </a:r>
          </a:p>
        </p:txBody>
      </p:sp>
      <p:graphicFrame>
        <p:nvGraphicFramePr>
          <p:cNvPr id="27256" name="Group 6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01031"/>
              </p:ext>
            </p:extLst>
          </p:nvPr>
        </p:nvGraphicFramePr>
        <p:xfrm>
          <a:off x="457200" y="1989138"/>
          <a:ext cx="8229600" cy="4425696"/>
        </p:xfrm>
        <a:graphic>
          <a:graphicData uri="http://schemas.openxmlformats.org/drawingml/2006/table">
            <a:tbl>
              <a:tblPr/>
              <a:tblGrid>
                <a:gridCol w="183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Druh ztrát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cs-CZ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mmol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/l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cs-CZ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mmol/l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cs-CZ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mmol/l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HCO</a:t>
                      </a:r>
                      <a:r>
                        <a:rPr kumimoji="0" lang="cs-CZ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mmol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/l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objem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ml/d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alude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š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ť</a:t>
                      </a: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áva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siln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kyselá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(10-30)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(5-40)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(80-150)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1000-9000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alude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š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ť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áva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málo kyselá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(70-140)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(5-40)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(40-120)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5-25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1000-2500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pankreatická š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ť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áva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(115-180)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(3-8)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(55-95)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(60-110)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500-1000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žluč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(130-160)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(3-12)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(50-120)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(30-40)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300-1000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tenké 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evo, drená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(80-150)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(2-8)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(60-125)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(20-40)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1000-3000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distální tenké, 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evo, cékum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(40-135)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(5-30)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(20-90)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(20-40)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1000-3000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jmová stolice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(20-160)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(10-40)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(30-120)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(30-50)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500-17000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pot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300-2000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transsudát: edém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143000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algn="ctr"/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osmolality v séru a moči </a:t>
            </a:r>
            <a:b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mmol/kg H</a:t>
            </a:r>
            <a:r>
              <a:rPr lang="cs-CZ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</a:p>
        </p:txBody>
      </p:sp>
      <p:graphicFrame>
        <p:nvGraphicFramePr>
          <p:cNvPr id="29834" name="Group 138"/>
          <p:cNvGraphicFramePr>
            <a:graphicFrameLocks noGrp="1"/>
          </p:cNvGraphicFramePr>
          <p:nvPr>
            <p:ph sz="half" idx="1"/>
          </p:nvPr>
        </p:nvGraphicFramePr>
        <p:xfrm>
          <a:off x="1398588" y="2565400"/>
          <a:ext cx="6346825" cy="1223963"/>
        </p:xfrm>
        <a:graphic>
          <a:graphicData uri="http://schemas.openxmlformats.org/drawingml/2006/table">
            <a:tbl>
              <a:tblPr/>
              <a:tblGrid>
                <a:gridCol w="211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Materiál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Fyziologické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Krajní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sérum</a:t>
                      </a: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mo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275-295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400-1000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200-500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50-1400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848" name="Group 152"/>
          <p:cNvGraphicFramePr>
            <a:graphicFrameLocks noGrp="1"/>
          </p:cNvGraphicFramePr>
          <p:nvPr>
            <p:ph sz="half" idx="2"/>
          </p:nvPr>
        </p:nvGraphicFramePr>
        <p:xfrm>
          <a:off x="1655763" y="4581525"/>
          <a:ext cx="5832475" cy="1333500"/>
        </p:xfrm>
        <a:graphic>
          <a:graphicData uri="http://schemas.openxmlformats.org/drawingml/2006/table">
            <a:tbl>
              <a:tblPr/>
              <a:tblGrid>
                <a:gridCol w="291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 gridSpan="2"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osmotická nálo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mo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            mmol/24 hod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CC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fyziologická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600-1200  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katabolické stavy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2000-3000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341563"/>
            <a:ext cx="7772400" cy="2174875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Regulační mechanismy vodního a iontového hospodářství</a:t>
            </a:r>
            <a:endParaRPr lang="cs-CZ" sz="4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3445</Words>
  <Application>Microsoft Office PowerPoint</Application>
  <PresentationFormat>Předvádění na obrazovce (4:3)</PresentationFormat>
  <Paragraphs>631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Comic Sans MS</vt:lpstr>
      <vt:lpstr>Impact</vt:lpstr>
      <vt:lpstr>Times New Roman</vt:lpstr>
      <vt:lpstr>Wingdings</vt:lpstr>
      <vt:lpstr>Motiv systému Office</vt:lpstr>
      <vt:lpstr>Poruchy hydratace  a efektivní osmolality</vt:lpstr>
      <vt:lpstr> </vt:lpstr>
      <vt:lpstr>Literatura</vt:lpstr>
      <vt:lpstr>CTV je rozdělena v organismu  do následujících prostorů:</vt:lpstr>
      <vt:lpstr>Koncentrace iontů v tělesných tekutinách (podle Masopusta, 1998) </vt:lpstr>
      <vt:lpstr>Vodní bilance u zdravého,   dospělého člověka</vt:lpstr>
      <vt:lpstr>Koncentrace iontů a možné objemy ztrát tělesných tekutin  (upraveno podle Nejedlého, 1980)</vt:lpstr>
      <vt:lpstr>Hodnoty osmolality v séru a moči  mmol/kg H2O </vt:lpstr>
      <vt:lpstr>Regulační mechanismy vodního a iontového hospodářství</vt:lpstr>
      <vt:lpstr>1. Antidiuretický hormon (ADH)</vt:lpstr>
      <vt:lpstr>Prezentace aplikace PowerPoint</vt:lpstr>
      <vt:lpstr>2. Systém renin-angiotenzin-aldosteron</vt:lpstr>
      <vt:lpstr>3.  Natriuretické peptidy</vt:lpstr>
      <vt:lpstr>4.  Digitalis-like hormon</vt:lpstr>
      <vt:lpstr>6.  Renální selhání s poklesem glomerulární filtrace</vt:lpstr>
      <vt:lpstr>7.  Tubulointersticiální nefritidy</vt:lpstr>
      <vt:lpstr>8.  Diuretika</vt:lpstr>
      <vt:lpstr>9.  Deplece kalia </vt:lpstr>
      <vt:lpstr>Předpoklady hodnocení a úpravy vodního   a iontového metabolismu</vt:lpstr>
      <vt:lpstr>Efektivní osmolalita</vt:lpstr>
      <vt:lpstr>Dysnatrémie</vt:lpstr>
      <vt:lpstr>Dysnatrémie – frekvence, vztah k prognóze</vt:lpstr>
      <vt:lpstr>Prezentace aplikace PowerPoint</vt:lpstr>
      <vt:lpstr>Prezentace aplikace PowerPoint</vt:lpstr>
      <vt:lpstr>Hyponatrémie  dělení dle tíže a trvání</vt:lpstr>
      <vt:lpstr>Příznaky poklesu efektivní osmolality</vt:lpstr>
      <vt:lpstr>Příčiny hyponatrémie (1)</vt:lpstr>
      <vt:lpstr>Příčiny CSWS</vt:lpstr>
      <vt:lpstr> Příčiny SIADH   </vt:lpstr>
      <vt:lpstr>Příčiny hyponatrémie (2)</vt:lpstr>
      <vt:lpstr>Prezentace aplikace PowerPoint</vt:lpstr>
      <vt:lpstr>Prezentace aplikace PowerPoint</vt:lpstr>
      <vt:lpstr>Mozková kompenzace hyponatrémie</vt:lpstr>
      <vt:lpstr>Prezentace aplikace PowerPoint</vt:lpstr>
      <vt:lpstr>Terapie hyponatrémie</vt:lpstr>
      <vt:lpstr>Terapie hyponatrémie – pokrač.1</vt:lpstr>
      <vt:lpstr>Výpočet množství Na+ potřebného                          k dosažení cílové natrémie</vt:lpstr>
      <vt:lpstr>Prezentace aplikace PowerPoint</vt:lpstr>
      <vt:lpstr>Hyponatrémie a stáří</vt:lpstr>
      <vt:lpstr>Hyponatrémie a kost</vt:lpstr>
      <vt:lpstr>Prezentace aplikace PowerPoint</vt:lpstr>
      <vt:lpstr>Příčiny hypernatrémie</vt:lpstr>
      <vt:lpstr> Vznik hypernatrémie během léčení na JIP</vt:lpstr>
      <vt:lpstr>Příznaky zvýšení efektivní osmolality </vt:lpstr>
      <vt:lpstr>Laboratorní hodnoty,  při nichž je porucha symptomatická</vt:lpstr>
      <vt:lpstr>Hypernatrémie - vliv na metabolismus </vt:lpstr>
      <vt:lpstr>Hypernatrémie v populaci starších osob</vt:lpstr>
      <vt:lpstr>Riziko vývoje hypernatrémie stoupá s věkem</vt:lpstr>
      <vt:lpstr>Terapie hypernatrémie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Dysnatrémie – příčiny, příznaky, patobiochemie a korekce</dc:title>
  <dc:creator>Kazda Antonin</dc:creator>
  <cp:lastModifiedBy>Kazda Antonin</cp:lastModifiedBy>
  <cp:revision>94</cp:revision>
  <cp:lastPrinted>2020-01-17T14:02:33Z</cp:lastPrinted>
  <dcterms:created xsi:type="dcterms:W3CDTF">2016-10-11T12:09:56Z</dcterms:created>
  <dcterms:modified xsi:type="dcterms:W3CDTF">2020-01-24T11:58:13Z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antonink@vfn.cz</vt:lpwstr>
  </property>
  <property fmtid="{D5CDD505-2E9C-101B-9397-08002B2CF9AE}" pid="5" name="MSIP_Label_2063cd7f-2d21-486a-9f29-9c1683fdd175_SetDate">
    <vt:lpwstr>2019-03-29T13:21:42.5488028Z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