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342" r:id="rId3"/>
    <p:sldId id="343" r:id="rId4"/>
    <p:sldId id="284" r:id="rId5"/>
    <p:sldId id="285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8" r:id="rId39"/>
    <p:sldId id="279" r:id="rId40"/>
    <p:sldId id="280" r:id="rId41"/>
    <p:sldId id="281" r:id="rId42"/>
    <p:sldId id="282" r:id="rId43"/>
    <p:sldId id="283" r:id="rId44"/>
    <p:sldId id="301" r:id="rId45"/>
    <p:sldId id="306" r:id="rId4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B5A1C-03E9-4813-99C6-105EDC3E39AB}" type="datetimeFigureOut">
              <a:rPr lang="cs-CZ" smtClean="0"/>
              <a:t>10.01.2020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BEC6C-E051-41A3-A02F-9A02587376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4907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7ED2-9A77-4E71-8CC7-FD1DD82424DA}" type="datetimeFigureOut">
              <a:rPr lang="cs-CZ" smtClean="0"/>
              <a:t>10.01.2020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FA68-5D6B-4A46-B482-E91BE75C2F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833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7ED2-9A77-4E71-8CC7-FD1DD82424DA}" type="datetimeFigureOut">
              <a:rPr lang="cs-CZ" smtClean="0"/>
              <a:t>10.01.2020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FA68-5D6B-4A46-B482-E91BE75C2F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5539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7ED2-9A77-4E71-8CC7-FD1DD82424DA}" type="datetimeFigureOut">
              <a:rPr lang="cs-CZ" smtClean="0"/>
              <a:t>10.01.2020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FA68-5D6B-4A46-B482-E91BE75C2F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87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7ED2-9A77-4E71-8CC7-FD1DD82424DA}" type="datetimeFigureOut">
              <a:rPr lang="cs-CZ" smtClean="0"/>
              <a:t>10.01.2020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FA68-5D6B-4A46-B482-E91BE75C2F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386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7ED2-9A77-4E71-8CC7-FD1DD82424DA}" type="datetimeFigureOut">
              <a:rPr lang="cs-CZ" smtClean="0"/>
              <a:t>10.01.2020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FA68-5D6B-4A46-B482-E91BE75C2F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48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7ED2-9A77-4E71-8CC7-FD1DD82424DA}" type="datetimeFigureOut">
              <a:rPr lang="cs-CZ" smtClean="0"/>
              <a:t>10.01.2020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FA68-5D6B-4A46-B482-E91BE75C2F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66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7ED2-9A77-4E71-8CC7-FD1DD82424DA}" type="datetimeFigureOut">
              <a:rPr lang="cs-CZ" smtClean="0"/>
              <a:t>10.01.2020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FA68-5D6B-4A46-B482-E91BE75C2F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853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7ED2-9A77-4E71-8CC7-FD1DD82424DA}" type="datetimeFigureOut">
              <a:rPr lang="cs-CZ" smtClean="0"/>
              <a:t>10.01.2020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FA68-5D6B-4A46-B482-E91BE75C2F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397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7ED2-9A77-4E71-8CC7-FD1DD82424DA}" type="datetimeFigureOut">
              <a:rPr lang="cs-CZ" smtClean="0"/>
              <a:t>10.01.2020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FA68-5D6B-4A46-B482-E91BE75C2F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3310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7ED2-9A77-4E71-8CC7-FD1DD82424DA}" type="datetimeFigureOut">
              <a:rPr lang="cs-CZ" smtClean="0"/>
              <a:t>10.01.2020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FA68-5D6B-4A46-B482-E91BE75C2F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516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7ED2-9A77-4E71-8CC7-FD1DD82424DA}" type="datetimeFigureOut">
              <a:rPr lang="cs-CZ" smtClean="0"/>
              <a:t>10.01.2020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0FA68-5D6B-4A46-B482-E91BE75C2F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693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F7ED2-9A77-4E71-8CC7-FD1DD82424DA}" type="datetimeFigureOut">
              <a:rPr lang="cs-CZ" smtClean="0"/>
              <a:t>10.01.2020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0FA68-5D6B-4A46-B482-E91BE75C2F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088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Biochemie vnitřního prostředí 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sz="3200" dirty="0">
                <a:solidFill>
                  <a:srgbClr val="FF0000"/>
                </a:solidFill>
              </a:rPr>
              <a:t>ionty kalia, magnezia, kalcia a fosfátů</a:t>
            </a:r>
            <a:br>
              <a:rPr lang="cs-CZ" sz="3200">
                <a:solidFill>
                  <a:srgbClr val="FF0000"/>
                </a:solidFill>
              </a:rPr>
            </a:br>
            <a:endParaRPr lang="cs-CZ" sz="2200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 err="1">
                <a:solidFill>
                  <a:schemeClr val="tx1"/>
                </a:solidFill>
              </a:rPr>
              <a:t>A.Kazda</a:t>
            </a:r>
            <a:endParaRPr lang="cs-CZ" sz="2800" dirty="0">
              <a:solidFill>
                <a:schemeClr val="tx1"/>
              </a:solidFill>
            </a:endParaRPr>
          </a:p>
          <a:p>
            <a:r>
              <a:rPr lang="cs-CZ" sz="2000" dirty="0">
                <a:solidFill>
                  <a:schemeClr val="tx1"/>
                </a:solidFill>
              </a:rPr>
              <a:t>Ústav lékařské biochemie a laboratorní diagnostiky</a:t>
            </a:r>
          </a:p>
          <a:p>
            <a:r>
              <a:rPr lang="cs-CZ" sz="2000" dirty="0">
                <a:solidFill>
                  <a:schemeClr val="tx1"/>
                </a:solidFill>
              </a:rPr>
              <a:t> 1. LF UK Praha</a:t>
            </a:r>
          </a:p>
        </p:txBody>
      </p:sp>
    </p:spTree>
    <p:extLst>
      <p:ext uri="{BB962C8B-B14F-4D97-AF65-F5344CB8AC3E}">
        <p14:creationId xmlns:p14="http://schemas.microsoft.com/office/powerpoint/2010/main" val="2583476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ypokalemia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3" t="9514" r="13319" b="7558"/>
          <a:stretch>
            <a:fillRect/>
          </a:stretch>
        </p:blipFill>
        <p:spPr bwMode="auto">
          <a:xfrm>
            <a:off x="2570163" y="115888"/>
            <a:ext cx="4360862" cy="6742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595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6375" y="19843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800"/>
              <a:t>Hypokalémie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600" y="1125538"/>
            <a:ext cx="8280400" cy="69850"/>
          </a:xfrm>
          <a:noFill/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042988" y="1268413"/>
            <a:ext cx="1185261" cy="46166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2400" b="1" dirty="0"/>
              <a:t>Terapie</a:t>
            </a:r>
            <a:r>
              <a:rPr lang="cs-CZ" altLang="cs-CZ" sz="2400" dirty="0"/>
              <a:t> 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382713" y="1763713"/>
            <a:ext cx="7653337" cy="495520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28398" dir="1593903" algn="ctr" rotWithShape="0">
              <a:schemeClr val="tx1"/>
            </a:outerShdw>
          </a:effectLst>
          <a:extLst/>
        </p:spPr>
        <p:txBody>
          <a:bodyPr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Arial" charset="0"/>
              </a:defRPr>
            </a:lvl1pPr>
            <a:lvl2pPr marL="54133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20000"/>
              </a:spcAft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cs-CZ" altLang="cs-CZ" sz="2000" dirty="0"/>
              <a:t>Rychlou léčbu vyžaduje jen S_K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 &lt;2 </a:t>
            </a:r>
            <a:r>
              <a:rPr lang="cs-CZ" altLang="cs-CZ" sz="2000" dirty="0" err="1"/>
              <a:t>mmol</a:t>
            </a:r>
            <a:r>
              <a:rPr lang="cs-CZ" altLang="cs-CZ" sz="2000" dirty="0"/>
              <a:t>/l, </a:t>
            </a:r>
            <a:r>
              <a:rPr lang="cs-CZ" altLang="cs-CZ" sz="2000" dirty="0" err="1"/>
              <a:t>i.v</a:t>
            </a:r>
            <a:r>
              <a:rPr lang="cs-CZ" altLang="cs-CZ" sz="2000" dirty="0"/>
              <a:t>. </a:t>
            </a:r>
            <a:r>
              <a:rPr lang="cs-CZ" altLang="cs-CZ" sz="2000" dirty="0" err="1"/>
              <a:t>KCl</a:t>
            </a:r>
            <a:r>
              <a:rPr lang="cs-CZ" altLang="cs-CZ" sz="2000" dirty="0"/>
              <a:t> nebo KHCO</a:t>
            </a:r>
            <a:r>
              <a:rPr lang="cs-CZ" altLang="cs-CZ" sz="2000" baseline="-25000" dirty="0"/>
              <a:t>3</a:t>
            </a:r>
            <a:r>
              <a:rPr lang="cs-CZ" altLang="cs-CZ" sz="2000" dirty="0"/>
              <a:t> v dávce K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  až 0,75 </a:t>
            </a:r>
            <a:r>
              <a:rPr lang="cs-CZ" altLang="cs-CZ" sz="2000" dirty="0" err="1"/>
              <a:t>mmol</a:t>
            </a:r>
            <a:r>
              <a:rPr lang="cs-CZ" altLang="cs-CZ" sz="2000" dirty="0"/>
              <a:t>/kg během 60 minut. Pozor na osmolalitu infuze, užít žíly s větším průtokem, ale při centrálním žilním katétru nebezpečí toxicity pro vysoké [K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] v srdci. </a:t>
            </a:r>
          </a:p>
          <a:p>
            <a:pPr>
              <a:spcAft>
                <a:spcPct val="20000"/>
              </a:spcAft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cs-CZ" altLang="cs-CZ" sz="2000" dirty="0"/>
              <a:t>Mnozí považují za maximální dávku K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 40 </a:t>
            </a:r>
            <a:r>
              <a:rPr lang="cs-CZ" altLang="cs-CZ" sz="2000" dirty="0" err="1"/>
              <a:t>mmol</a:t>
            </a:r>
            <a:r>
              <a:rPr lang="cs-CZ" altLang="cs-CZ" sz="2000" dirty="0"/>
              <a:t>/hod. Při tomto i každém vyšším dávkování K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 nutno monitorovat EKG, </a:t>
            </a:r>
            <a:r>
              <a:rPr lang="cs-CZ" altLang="cs-CZ" sz="2000" dirty="0" err="1"/>
              <a:t>kalémii</a:t>
            </a:r>
            <a:r>
              <a:rPr lang="cs-CZ" altLang="cs-CZ" sz="2000" dirty="0"/>
              <a:t>. (Osobní odpovědnost lékaře!) </a:t>
            </a:r>
          </a:p>
          <a:p>
            <a:pPr>
              <a:spcAft>
                <a:spcPct val="20000"/>
              </a:spcAft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cs-CZ" altLang="cs-CZ" sz="2000" dirty="0"/>
              <a:t>V ne extrémních situací podání K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 rychlostí do 20 </a:t>
            </a:r>
            <a:r>
              <a:rPr lang="cs-CZ" altLang="cs-CZ" sz="2000" dirty="0" err="1"/>
              <a:t>mmol</a:t>
            </a:r>
            <a:r>
              <a:rPr lang="cs-CZ" altLang="cs-CZ" sz="2000" dirty="0"/>
              <a:t>/hod. Po této dávce K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 se S_K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 zvýší asi o 0,25 </a:t>
            </a:r>
            <a:r>
              <a:rPr lang="cs-CZ" altLang="cs-CZ" sz="2000" dirty="0" err="1"/>
              <a:t>mmol</a:t>
            </a:r>
            <a:r>
              <a:rPr lang="cs-CZ" altLang="cs-CZ" sz="2000" dirty="0"/>
              <a:t>. </a:t>
            </a:r>
          </a:p>
          <a:p>
            <a:pPr>
              <a:spcAft>
                <a:spcPct val="20000"/>
              </a:spcAft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cs-CZ" altLang="cs-CZ" sz="2000" dirty="0"/>
              <a:t>Maximální koncentrace K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 v infuzi do 40 </a:t>
            </a:r>
            <a:r>
              <a:rPr lang="cs-CZ" altLang="cs-CZ" sz="2000" dirty="0" err="1"/>
              <a:t>mmol</a:t>
            </a:r>
            <a:r>
              <a:rPr lang="cs-CZ" altLang="cs-CZ" sz="2000" dirty="0"/>
              <a:t>/l, rychlost </a:t>
            </a:r>
            <a:br>
              <a:rPr lang="cs-CZ" altLang="cs-CZ" sz="2000" dirty="0"/>
            </a:br>
            <a:r>
              <a:rPr lang="cs-CZ" altLang="cs-CZ" sz="2000" dirty="0"/>
              <a:t>20 </a:t>
            </a:r>
            <a:r>
              <a:rPr lang="cs-CZ" altLang="cs-CZ" sz="2000" dirty="0" err="1"/>
              <a:t>mmol</a:t>
            </a:r>
            <a:r>
              <a:rPr lang="cs-CZ" altLang="cs-CZ" sz="2000" dirty="0"/>
              <a:t>/h.</a:t>
            </a:r>
          </a:p>
          <a:p>
            <a:pPr>
              <a:spcAft>
                <a:spcPct val="20000"/>
              </a:spcAft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cs-CZ" altLang="cs-CZ" sz="2000" dirty="0"/>
              <a:t>Maximální denní dávka K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 má být 150 </a:t>
            </a:r>
            <a:r>
              <a:rPr lang="cs-CZ" altLang="cs-CZ" sz="2000" dirty="0" err="1"/>
              <a:t>mmol</a:t>
            </a:r>
            <a:r>
              <a:rPr lang="cs-CZ" altLang="cs-CZ" sz="2000" dirty="0"/>
              <a:t>, výjimečně dvoj- až trojnásobek (např. </a:t>
            </a:r>
            <a:r>
              <a:rPr lang="cs-CZ" altLang="cs-CZ" sz="2000" dirty="0" err="1"/>
              <a:t>kaliurie</a:t>
            </a:r>
            <a:r>
              <a:rPr lang="cs-CZ" altLang="cs-CZ" sz="2000" dirty="0"/>
              <a:t> při léčbě </a:t>
            </a:r>
            <a:r>
              <a:rPr lang="cs-CZ" altLang="cs-CZ" sz="2000" dirty="0" err="1"/>
              <a:t>amfotericinem</a:t>
            </a:r>
            <a:r>
              <a:rPr lang="cs-CZ" altLang="cs-CZ" sz="2000" dirty="0"/>
              <a:t> B). Častá kontrola laboratorní i EKG zvlášť nutná! </a:t>
            </a:r>
          </a:p>
        </p:txBody>
      </p:sp>
    </p:spTree>
    <p:extLst>
      <p:ext uri="{BB962C8B-B14F-4D97-AF65-F5344CB8AC3E}">
        <p14:creationId xmlns:p14="http://schemas.microsoft.com/office/powerpoint/2010/main" val="1806016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6375" y="19843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600"/>
              <a:t>Hypokalémie</a:t>
            </a: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600" y="1125538"/>
            <a:ext cx="8280400" cy="69850"/>
          </a:xfrm>
          <a:noFill/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042988" y="1268413"/>
            <a:ext cx="1185261" cy="46166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2400" b="1" dirty="0"/>
              <a:t>Terapie</a:t>
            </a:r>
            <a:r>
              <a:rPr lang="cs-CZ" altLang="cs-CZ" sz="2400" dirty="0"/>
              <a:t> 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7812088" y="0"/>
            <a:ext cx="1149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i="1">
                <a:solidFill>
                  <a:srgbClr val="CCFFFF"/>
                </a:solidFill>
              </a:rPr>
              <a:t>pokračování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1258888" y="1916113"/>
            <a:ext cx="7653337" cy="405288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28398" dir="1593903" algn="ctr" rotWithShape="0">
              <a:schemeClr val="bg2"/>
            </a:outerShdw>
          </a:effectLst>
          <a:extLst/>
        </p:spPr>
        <p:txBody>
          <a:bodyPr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Arial" charset="0"/>
              </a:defRPr>
            </a:lvl1pPr>
            <a:lvl2pPr marL="54133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spcAft>
                <a:spcPct val="30000"/>
              </a:spcAft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cs-CZ" altLang="cs-CZ" sz="2000" dirty="0"/>
              <a:t>Vždy sledovat </a:t>
            </a:r>
            <a:r>
              <a:rPr lang="cs-CZ" altLang="cs-CZ" sz="2000" dirty="0" err="1"/>
              <a:t>kalémii</a:t>
            </a:r>
            <a:r>
              <a:rPr lang="cs-CZ" altLang="cs-CZ" sz="2000" dirty="0"/>
              <a:t> a </a:t>
            </a:r>
            <a:r>
              <a:rPr lang="cs-CZ" altLang="cs-CZ" sz="2000" dirty="0" err="1"/>
              <a:t>kaliurézu</a:t>
            </a:r>
            <a:r>
              <a:rPr lang="cs-CZ" altLang="cs-CZ" sz="2000" dirty="0"/>
              <a:t>, ABR, objem ECT. </a:t>
            </a:r>
          </a:p>
          <a:p>
            <a:pPr>
              <a:lnSpc>
                <a:spcPct val="110000"/>
              </a:lnSpc>
              <a:spcAft>
                <a:spcPct val="30000"/>
              </a:spcAft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cs-CZ" altLang="cs-CZ" sz="2000" dirty="0"/>
              <a:t>Přívod K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 per os jakmile je to možné, vhodnou dietou lze dosáhnout příjmu K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 100-120 </a:t>
            </a:r>
            <a:r>
              <a:rPr lang="cs-CZ" altLang="cs-CZ" sz="2000" dirty="0" err="1"/>
              <a:t>mmol</a:t>
            </a:r>
            <a:r>
              <a:rPr lang="cs-CZ" altLang="cs-CZ" sz="2000" dirty="0"/>
              <a:t>/d, dle situace i přídavky solí K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, často </a:t>
            </a:r>
            <a:r>
              <a:rPr lang="cs-CZ" altLang="cs-CZ" sz="2000" dirty="0" err="1"/>
              <a:t>KCl</a:t>
            </a:r>
            <a:r>
              <a:rPr lang="cs-CZ" altLang="cs-CZ" sz="2000" dirty="0"/>
              <a:t>, při acidóze K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- </a:t>
            </a:r>
            <a:r>
              <a:rPr lang="cs-CZ" altLang="cs-CZ" sz="2000" dirty="0" err="1"/>
              <a:t>glukonát</a:t>
            </a:r>
            <a:r>
              <a:rPr lang="cs-CZ" altLang="cs-CZ" sz="2000" dirty="0"/>
              <a:t>, citrát, acetát. </a:t>
            </a:r>
          </a:p>
          <a:p>
            <a:pPr>
              <a:lnSpc>
                <a:spcPct val="110000"/>
              </a:lnSpc>
              <a:spcAft>
                <a:spcPct val="30000"/>
              </a:spcAft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cs-CZ" altLang="cs-CZ" sz="2000" dirty="0"/>
              <a:t>S každým poklesem </a:t>
            </a:r>
            <a:r>
              <a:rPr lang="cs-CZ" altLang="cs-CZ" sz="2000" dirty="0" err="1"/>
              <a:t>kalémie</a:t>
            </a:r>
            <a:r>
              <a:rPr lang="cs-CZ" altLang="cs-CZ" sz="2000" dirty="0"/>
              <a:t> o 1 </a:t>
            </a:r>
            <a:r>
              <a:rPr lang="cs-CZ" altLang="cs-CZ" sz="2000" dirty="0" err="1"/>
              <a:t>mmol</a:t>
            </a:r>
            <a:r>
              <a:rPr lang="cs-CZ" altLang="cs-CZ" sz="2000" dirty="0"/>
              <a:t> je snížení zásoby K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 přibližně 10%. Např. při </a:t>
            </a:r>
            <a:r>
              <a:rPr lang="cs-CZ" altLang="cs-CZ" sz="2000" dirty="0" err="1"/>
              <a:t>kalémii</a:t>
            </a:r>
            <a:r>
              <a:rPr lang="cs-CZ" altLang="cs-CZ" sz="2000" dirty="0"/>
              <a:t> 3 </a:t>
            </a:r>
            <a:r>
              <a:rPr lang="cs-CZ" altLang="cs-CZ" sz="2000" dirty="0" err="1"/>
              <a:t>mmol</a:t>
            </a:r>
            <a:r>
              <a:rPr lang="cs-CZ" altLang="cs-CZ" sz="2000" dirty="0"/>
              <a:t>/l je třeba uhradit </a:t>
            </a:r>
            <a:br>
              <a:rPr lang="cs-CZ" altLang="cs-CZ" sz="2000" dirty="0"/>
            </a:br>
            <a:r>
              <a:rPr lang="cs-CZ" altLang="cs-CZ" sz="2000" dirty="0"/>
              <a:t>5 </a:t>
            </a:r>
            <a:r>
              <a:rPr lang="cs-CZ" altLang="cs-CZ" sz="2000" dirty="0" err="1"/>
              <a:t>mmol</a:t>
            </a:r>
            <a:r>
              <a:rPr lang="cs-CZ" altLang="cs-CZ" sz="2000" dirty="0"/>
              <a:t>/kg, při </a:t>
            </a:r>
            <a:r>
              <a:rPr lang="cs-CZ" altLang="cs-CZ" sz="2000" dirty="0" err="1"/>
              <a:t>kalémii</a:t>
            </a:r>
            <a:r>
              <a:rPr lang="cs-CZ" altLang="cs-CZ" sz="2000" dirty="0"/>
              <a:t> 2 </a:t>
            </a:r>
            <a:r>
              <a:rPr lang="cs-CZ" altLang="cs-CZ" sz="2000" dirty="0" err="1"/>
              <a:t>mmol</a:t>
            </a:r>
            <a:r>
              <a:rPr lang="cs-CZ" altLang="cs-CZ" sz="2000" dirty="0"/>
              <a:t>/l je to už 10 </a:t>
            </a:r>
            <a:r>
              <a:rPr lang="cs-CZ" altLang="cs-CZ" sz="2000" dirty="0" err="1"/>
              <a:t>mmol</a:t>
            </a:r>
            <a:r>
              <a:rPr lang="cs-CZ" altLang="cs-CZ" sz="2000" dirty="0"/>
              <a:t>/kg.</a:t>
            </a:r>
          </a:p>
          <a:p>
            <a:pPr>
              <a:lnSpc>
                <a:spcPct val="110000"/>
              </a:lnSpc>
              <a:spcAft>
                <a:spcPct val="30000"/>
              </a:spcAft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cs-CZ" altLang="cs-CZ" sz="2000" dirty="0"/>
              <a:t>Možnou součástí léčby je i podání inhibitorů renální exkrece K</a:t>
            </a:r>
            <a:r>
              <a:rPr lang="cs-CZ" altLang="cs-CZ" sz="2000" baseline="30000" dirty="0"/>
              <a:t>+ </a:t>
            </a:r>
            <a:r>
              <a:rPr lang="cs-CZ" altLang="cs-CZ" sz="2000" dirty="0"/>
              <a:t>(</a:t>
            </a:r>
            <a:r>
              <a:rPr lang="cs-CZ" altLang="cs-CZ" sz="2000" dirty="0" err="1"/>
              <a:t>spirolakton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amilorid</a:t>
            </a:r>
            <a:r>
              <a:rPr lang="cs-CZ" altLang="cs-CZ" sz="2000" dirty="0"/>
              <a:t> a </a:t>
            </a:r>
            <a:r>
              <a:rPr lang="cs-CZ" altLang="cs-CZ" sz="2000" dirty="0" err="1"/>
              <a:t>kanreonát</a:t>
            </a:r>
            <a:r>
              <a:rPr lang="cs-CZ" altLang="cs-CZ" sz="2000" dirty="0"/>
              <a:t> = metabolit </a:t>
            </a:r>
            <a:r>
              <a:rPr lang="cs-CZ" altLang="cs-CZ" sz="2000" dirty="0" err="1"/>
              <a:t>spironolaktonu</a:t>
            </a:r>
            <a:r>
              <a:rPr lang="cs-CZ" altLang="cs-CZ" sz="2000" dirty="0"/>
              <a:t>, nevyžadující metabolickou konverzi v játrech, indikovaný při potřebě rychlého efektu, např. při pooperačním ileu). </a:t>
            </a:r>
          </a:p>
        </p:txBody>
      </p:sp>
    </p:spTree>
    <p:extLst>
      <p:ext uri="{BB962C8B-B14F-4D97-AF65-F5344CB8AC3E}">
        <p14:creationId xmlns:p14="http://schemas.microsoft.com/office/powerpoint/2010/main" val="2338199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3333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800"/>
              <a:t>Hyperkalémie</a:t>
            </a: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600" y="1268413"/>
            <a:ext cx="8280400" cy="69850"/>
          </a:xfrm>
          <a:noFill/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995363" y="1484313"/>
            <a:ext cx="1041504" cy="46166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2400" b="1" dirty="0"/>
              <a:t>Příčiny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1116013" y="2060575"/>
            <a:ext cx="7704137" cy="38481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28398" dir="1593903" algn="ctr" rotWithShape="0">
              <a:schemeClr val="bg2"/>
            </a:outerShdw>
          </a:effectLst>
          <a:ex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  <a:spcAft>
                <a:spcPct val="30000"/>
              </a:spcAft>
              <a:buClr>
                <a:srgbClr val="FF6600"/>
              </a:buClr>
              <a:buFontTx/>
              <a:buAutoNum type="arabicPeriod"/>
              <a:defRPr/>
            </a:pPr>
            <a:r>
              <a:rPr lang="cs-CZ" altLang="cs-CZ" sz="2000" b="1" dirty="0"/>
              <a:t>Zvýšený příjem</a:t>
            </a:r>
            <a:r>
              <a:rPr lang="cs-CZ" altLang="cs-CZ" sz="2000" dirty="0"/>
              <a:t> (exogenní - transfuze, K-sůl penicilinu </a:t>
            </a:r>
            <a:br>
              <a:rPr lang="cs-CZ" altLang="cs-CZ" sz="2000" dirty="0"/>
            </a:br>
            <a:r>
              <a:rPr lang="cs-CZ" altLang="cs-CZ" sz="2000" dirty="0"/>
              <a:t>i endogenní - krvácení z GIT, </a:t>
            </a:r>
            <a:r>
              <a:rPr lang="cs-CZ" altLang="cs-CZ" sz="2000" dirty="0" err="1"/>
              <a:t>Crush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sd</a:t>
            </a:r>
            <a:r>
              <a:rPr lang="cs-CZ" altLang="cs-CZ" sz="2000" dirty="0"/>
              <a:t>., </a:t>
            </a:r>
            <a:r>
              <a:rPr lang="cs-CZ" altLang="cs-CZ" sz="2000" dirty="0" err="1"/>
              <a:t>rhabdomyolýza</a:t>
            </a:r>
            <a:r>
              <a:rPr lang="cs-CZ" altLang="cs-CZ" sz="2000" dirty="0"/>
              <a:t>, popáleniny, cytotoxické drogy.</a:t>
            </a:r>
            <a:endParaRPr lang="cs-CZ" altLang="cs-CZ" sz="2000" b="1" dirty="0"/>
          </a:p>
          <a:p>
            <a:pPr>
              <a:lnSpc>
                <a:spcPct val="130000"/>
              </a:lnSpc>
              <a:spcAft>
                <a:spcPct val="30000"/>
              </a:spcAft>
              <a:buClr>
                <a:srgbClr val="FF6600"/>
              </a:buClr>
              <a:buFontTx/>
              <a:buAutoNum type="arabicPeriod"/>
              <a:defRPr/>
            </a:pPr>
            <a:r>
              <a:rPr lang="cs-CZ" altLang="cs-CZ" sz="2000" b="1" dirty="0"/>
              <a:t>Přesuny K</a:t>
            </a:r>
            <a:r>
              <a:rPr lang="cs-CZ" altLang="cs-CZ" sz="2000" b="1" baseline="30000" dirty="0"/>
              <a:t>+</a:t>
            </a:r>
            <a:r>
              <a:rPr lang="cs-CZ" altLang="cs-CZ" sz="2000" b="1" dirty="0"/>
              <a:t> z ICT do ECT:</a:t>
            </a:r>
            <a:r>
              <a:rPr lang="cs-CZ" altLang="cs-CZ" sz="2000" dirty="0"/>
              <a:t> hypoxie, acidóza, infuze </a:t>
            </a:r>
            <a:r>
              <a:rPr lang="cs-CZ" altLang="cs-CZ" sz="2000" dirty="0" err="1"/>
              <a:t>manitolu</a:t>
            </a:r>
            <a:r>
              <a:rPr lang="cs-CZ" altLang="cs-CZ" sz="2000" dirty="0"/>
              <a:t> </a:t>
            </a:r>
            <a:br>
              <a:rPr lang="cs-CZ" altLang="cs-CZ" sz="2000" dirty="0"/>
            </a:br>
            <a:r>
              <a:rPr lang="cs-CZ" altLang="cs-CZ" sz="2000" dirty="0"/>
              <a:t>a plazmaexpanderů, hyperglykémie, ACE-inhibitory, </a:t>
            </a:r>
            <a:r>
              <a:rPr lang="cs-CZ" altLang="cs-CZ" sz="2000" dirty="0" err="1"/>
              <a:t>digitalis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sukcinyl­cholin</a:t>
            </a:r>
            <a:r>
              <a:rPr lang="cs-CZ" altLang="cs-CZ" sz="2000" dirty="0"/>
              <a:t>, beta-blokátory, L-</a:t>
            </a:r>
            <a:r>
              <a:rPr lang="cs-CZ" altLang="cs-CZ" sz="2000" dirty="0" err="1"/>
              <a:t>lysinchlorid</a:t>
            </a:r>
            <a:r>
              <a:rPr lang="cs-CZ" altLang="cs-CZ" sz="2000" dirty="0"/>
              <a:t>, L-</a:t>
            </a:r>
            <a:r>
              <a:rPr lang="cs-CZ" altLang="cs-CZ" sz="2000" dirty="0" err="1"/>
              <a:t>argininchlorid</a:t>
            </a:r>
            <a:r>
              <a:rPr lang="cs-CZ" altLang="cs-CZ" sz="2000" dirty="0"/>
              <a:t>. </a:t>
            </a:r>
            <a:endParaRPr lang="cs-CZ" altLang="cs-CZ" sz="2000" b="1" dirty="0"/>
          </a:p>
          <a:p>
            <a:pPr>
              <a:lnSpc>
                <a:spcPct val="130000"/>
              </a:lnSpc>
              <a:spcAft>
                <a:spcPct val="30000"/>
              </a:spcAft>
              <a:buClr>
                <a:srgbClr val="FF6600"/>
              </a:buClr>
              <a:buFontTx/>
              <a:buAutoNum type="arabicPeriod"/>
              <a:defRPr/>
            </a:pPr>
            <a:r>
              <a:rPr lang="cs-CZ" altLang="cs-CZ" sz="2000" b="1" dirty="0"/>
              <a:t>Snížení renálního vylučování:</a:t>
            </a:r>
            <a:r>
              <a:rPr lang="cs-CZ" altLang="cs-CZ" sz="2000" dirty="0"/>
              <a:t> akutní renální selhání, hypovolemie, K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 šetřící diuretika, ACE-inhibitory, cyklosporin, heparin, adrenalin, </a:t>
            </a:r>
            <a:r>
              <a:rPr lang="cs-CZ" altLang="cs-CZ" sz="2000" dirty="0" err="1"/>
              <a:t>cortisol</a:t>
            </a:r>
            <a:r>
              <a:rPr lang="cs-CZ" altLang="cs-CZ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2716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115888"/>
            <a:ext cx="7772400" cy="792162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/>
              <a:t>Hyperkalémie</a:t>
            </a: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600" y="908050"/>
            <a:ext cx="8280400" cy="69850"/>
          </a:xfrm>
          <a:noFill/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116013" y="981075"/>
            <a:ext cx="2386807" cy="46166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2400" b="1" dirty="0"/>
              <a:t>Klinické příznaky</a:t>
            </a:r>
            <a:r>
              <a:rPr lang="cs-CZ" altLang="cs-CZ" sz="2400" dirty="0"/>
              <a:t> 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116013" y="1341438"/>
            <a:ext cx="8027987" cy="52768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25400" algn="ctr" rotWithShape="0">
              <a:schemeClr val="bg2"/>
            </a:outerShdw>
          </a:effectLst>
          <a:extLst/>
        </p:spPr>
        <p:txBody>
          <a:bodyPr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Arial" charset="0"/>
              </a:defRPr>
            </a:lvl1pPr>
            <a:lvl2pPr marL="808038" indent="-266700">
              <a:defRPr>
                <a:solidFill>
                  <a:schemeClr val="tx1"/>
                </a:solidFill>
                <a:latin typeface="Arial" charset="0"/>
              </a:defRPr>
            </a:lvl2pPr>
            <a:lvl3pPr marL="987425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FF6600"/>
              </a:buClr>
              <a:buFont typeface="Wingdings" pitchFamily="2" charset="2"/>
              <a:buChar char="Ø"/>
              <a:defRPr/>
            </a:pPr>
            <a:r>
              <a:rPr lang="cs-CZ" altLang="cs-CZ" dirty="0" err="1"/>
              <a:t>Hyperkalémií</a:t>
            </a:r>
            <a:r>
              <a:rPr lang="cs-CZ" altLang="cs-CZ" dirty="0"/>
              <a:t> indukovaná depolarizace vede ke snížení rychlosti vedení vzruchu. Změny EKG závisejí na hodnotě </a:t>
            </a:r>
            <a:r>
              <a:rPr lang="cs-CZ" altLang="cs-CZ" dirty="0" err="1"/>
              <a:t>kalémie</a:t>
            </a:r>
            <a:r>
              <a:rPr lang="cs-CZ" altLang="cs-CZ" dirty="0"/>
              <a:t>: </a:t>
            </a:r>
          </a:p>
          <a:p>
            <a:pPr lvl="1">
              <a:spcAft>
                <a:spcPct val="10000"/>
              </a:spcAft>
              <a:buClr>
                <a:schemeClr val="tx2"/>
              </a:buClr>
              <a:buFontTx/>
              <a:buChar char="•"/>
              <a:defRPr/>
            </a:pPr>
            <a:r>
              <a:rPr lang="cs-CZ" altLang="cs-CZ" sz="1600" dirty="0"/>
              <a:t>při 5,5-6,0 </a:t>
            </a:r>
            <a:r>
              <a:rPr lang="cs-CZ" altLang="cs-CZ" sz="1600" dirty="0" err="1"/>
              <a:t>mmol</a:t>
            </a:r>
            <a:r>
              <a:rPr lang="cs-CZ" altLang="cs-CZ" sz="1600" dirty="0"/>
              <a:t>/l nabývají T-vlny stanovitého tvaru, možná deprese S-T;</a:t>
            </a:r>
          </a:p>
          <a:p>
            <a:pPr lvl="1">
              <a:spcAft>
                <a:spcPct val="10000"/>
              </a:spcAft>
              <a:buClr>
                <a:schemeClr val="tx2"/>
              </a:buClr>
              <a:buFontTx/>
              <a:buChar char="•"/>
              <a:defRPr/>
            </a:pPr>
            <a:r>
              <a:rPr lang="cs-CZ" altLang="cs-CZ" sz="1600" dirty="0"/>
              <a:t>při 6,0-7,0 </a:t>
            </a:r>
            <a:r>
              <a:rPr lang="cs-CZ" altLang="cs-CZ" sz="1600" dirty="0" err="1"/>
              <a:t>mmol</a:t>
            </a:r>
            <a:r>
              <a:rPr lang="cs-CZ" altLang="cs-CZ" sz="1600" dirty="0"/>
              <a:t>/l je vedení převodním systémem komor zpomalené, prodlužuje se P-R a je rozšířený komplex QRS; </a:t>
            </a:r>
          </a:p>
          <a:p>
            <a:pPr lvl="1">
              <a:spcAft>
                <a:spcPct val="10000"/>
              </a:spcAft>
              <a:buClr>
                <a:schemeClr val="tx2"/>
              </a:buClr>
              <a:buFontTx/>
              <a:buChar char="•"/>
              <a:defRPr/>
            </a:pPr>
            <a:r>
              <a:rPr lang="cs-CZ" altLang="cs-CZ" sz="1600" dirty="0"/>
              <a:t>při 7,0-7,5 </a:t>
            </a:r>
            <a:r>
              <a:rPr lang="cs-CZ" altLang="cs-CZ" sz="1600" dirty="0" err="1"/>
              <a:t>mmol</a:t>
            </a:r>
            <a:r>
              <a:rPr lang="cs-CZ" altLang="cs-CZ" sz="1600" dirty="0"/>
              <a:t>/l je vedení atriální i ventrikulární dále zpomaleno, P-vlny oploštěny, QRS komplex dále rozšířen; </a:t>
            </a:r>
          </a:p>
          <a:p>
            <a:pPr lvl="1">
              <a:spcAft>
                <a:spcPct val="10000"/>
              </a:spcAft>
              <a:buClr>
                <a:schemeClr val="tx2"/>
              </a:buClr>
              <a:buFontTx/>
              <a:buChar char="•"/>
              <a:defRPr/>
            </a:pPr>
            <a:r>
              <a:rPr lang="cs-CZ" altLang="cs-CZ" sz="1600" dirty="0"/>
              <a:t>při </a:t>
            </a:r>
            <a:r>
              <a:rPr lang="cs-CZ" altLang="cs-CZ" sz="1600" dirty="0" err="1"/>
              <a:t>kalémii</a:t>
            </a:r>
            <a:r>
              <a:rPr lang="cs-CZ" altLang="cs-CZ" sz="1600" dirty="0"/>
              <a:t> &gt;8,0 </a:t>
            </a:r>
            <a:r>
              <a:rPr lang="cs-CZ" altLang="cs-CZ" sz="1600" dirty="0" err="1"/>
              <a:t>mmol</a:t>
            </a:r>
            <a:r>
              <a:rPr lang="cs-CZ" altLang="cs-CZ" sz="1600" dirty="0"/>
              <a:t>/l mizí P-vlny, široký QRS komplex splývá s T-vlnou,  vzniká komorová fibrilace nebo asystolie. </a:t>
            </a:r>
          </a:p>
          <a:p>
            <a:pPr>
              <a:spcAft>
                <a:spcPct val="15000"/>
              </a:spcAft>
              <a:defRPr/>
            </a:pPr>
            <a:r>
              <a:rPr lang="cs-CZ" altLang="cs-CZ" dirty="0"/>
              <a:t>	Záleží i na rychlosti změny </a:t>
            </a:r>
            <a:r>
              <a:rPr lang="cs-CZ" altLang="cs-CZ" dirty="0" err="1"/>
              <a:t>kalémie</a:t>
            </a:r>
            <a:r>
              <a:rPr lang="cs-CZ" altLang="cs-CZ" dirty="0"/>
              <a:t> (u chronického renálního selhání nemusí ani S_K</a:t>
            </a:r>
            <a:r>
              <a:rPr lang="cs-CZ" altLang="cs-CZ" baseline="30000" dirty="0"/>
              <a:t>+</a:t>
            </a:r>
            <a:r>
              <a:rPr lang="cs-CZ" altLang="cs-CZ" dirty="0"/>
              <a:t> 7,0-7,5 </a:t>
            </a:r>
            <a:r>
              <a:rPr lang="cs-CZ" altLang="cs-CZ" dirty="0" err="1"/>
              <a:t>mmol</a:t>
            </a:r>
            <a:r>
              <a:rPr lang="cs-CZ" altLang="cs-CZ" dirty="0"/>
              <a:t>/l vyvolávat změny EKG), uplatňují se i hodnoty dalších iontů, které se podílejí na potenciálu buněčné membrány. Pokles sérového Na</a:t>
            </a:r>
            <a:r>
              <a:rPr lang="cs-CZ" altLang="cs-CZ" baseline="30000" dirty="0"/>
              <a:t>+</a:t>
            </a:r>
            <a:r>
              <a:rPr lang="cs-CZ" altLang="cs-CZ" dirty="0"/>
              <a:t>, Ca</a:t>
            </a:r>
            <a:r>
              <a:rPr lang="cs-CZ" altLang="cs-CZ" baseline="30000" dirty="0"/>
              <a:t>++</a:t>
            </a:r>
            <a:r>
              <a:rPr lang="cs-CZ" altLang="cs-CZ" dirty="0"/>
              <a:t>, Mg</a:t>
            </a:r>
            <a:r>
              <a:rPr lang="cs-CZ" altLang="cs-CZ" baseline="30000" dirty="0"/>
              <a:t>++</a:t>
            </a:r>
            <a:r>
              <a:rPr lang="cs-CZ" altLang="cs-CZ" dirty="0"/>
              <a:t> i acidóza zvyšují vzrušivost buněk při </a:t>
            </a:r>
            <a:r>
              <a:rPr lang="cs-CZ" altLang="cs-CZ" dirty="0" err="1"/>
              <a:t>hyperkalémii</a:t>
            </a:r>
            <a:r>
              <a:rPr lang="cs-CZ" altLang="cs-CZ" dirty="0"/>
              <a:t>, opačně působí zvýšení koncentrací těchto iontů a alkalóza.</a:t>
            </a:r>
          </a:p>
          <a:p>
            <a:pPr>
              <a:spcAft>
                <a:spcPct val="15000"/>
              </a:spcAft>
              <a:buClr>
                <a:srgbClr val="FF6600"/>
              </a:buClr>
              <a:buFont typeface="Wingdings" pitchFamily="2" charset="2"/>
              <a:buChar char="Ø"/>
              <a:defRPr/>
            </a:pPr>
            <a:r>
              <a:rPr lang="cs-CZ" altLang="cs-CZ" dirty="0"/>
              <a:t>Neuromuskulární projevy jsou řídké, mozek si zachovává aktivity i při </a:t>
            </a:r>
            <a:r>
              <a:rPr lang="cs-CZ" altLang="cs-CZ" dirty="0" err="1"/>
              <a:t>hyperkalémiích</a:t>
            </a:r>
            <a:r>
              <a:rPr lang="cs-CZ" altLang="cs-CZ" dirty="0"/>
              <a:t>, které vedou k asystolii. </a:t>
            </a:r>
          </a:p>
          <a:p>
            <a:pPr>
              <a:buClr>
                <a:srgbClr val="FF6600"/>
              </a:buClr>
              <a:buFont typeface="Wingdings" pitchFamily="2" charset="2"/>
              <a:buChar char="Ø"/>
              <a:defRPr/>
            </a:pPr>
            <a:r>
              <a:rPr lang="cs-CZ" altLang="cs-CZ" dirty="0"/>
              <a:t>Změny cévního </a:t>
            </a:r>
            <a:r>
              <a:rPr lang="cs-CZ" altLang="cs-CZ" dirty="0" err="1"/>
              <a:t>tonusu</a:t>
            </a:r>
            <a:r>
              <a:rPr lang="cs-CZ" altLang="cs-CZ" dirty="0"/>
              <a:t>: akutní zvýšení S_K</a:t>
            </a:r>
            <a:r>
              <a:rPr lang="cs-CZ" altLang="cs-CZ" baseline="30000" dirty="0"/>
              <a:t>+</a:t>
            </a:r>
            <a:r>
              <a:rPr lang="cs-CZ" altLang="cs-CZ" dirty="0"/>
              <a:t> &gt; 5 </a:t>
            </a:r>
            <a:r>
              <a:rPr lang="cs-CZ" altLang="cs-CZ" dirty="0" err="1"/>
              <a:t>mmol</a:t>
            </a:r>
            <a:r>
              <a:rPr lang="cs-CZ" altLang="cs-CZ" dirty="0"/>
              <a:t>/l snižuje cévní tonus, pokles o 1 </a:t>
            </a:r>
            <a:r>
              <a:rPr lang="cs-CZ" altLang="cs-CZ" dirty="0" err="1"/>
              <a:t>mmol</a:t>
            </a:r>
            <a:r>
              <a:rPr lang="cs-CZ" altLang="cs-CZ" dirty="0"/>
              <a:t>/l vede k vasokonstrikci. Tyto efekty nestačí, ale zpravidla změnit krevní tlak. </a:t>
            </a: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7812088" y="0"/>
            <a:ext cx="1149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i="1">
                <a:solidFill>
                  <a:srgbClr val="CCFFFF"/>
                </a:solidFill>
              </a:rPr>
              <a:t>pokračování</a:t>
            </a:r>
          </a:p>
        </p:txBody>
      </p:sp>
    </p:spTree>
    <p:extLst>
      <p:ext uri="{BB962C8B-B14F-4D97-AF65-F5344CB8AC3E}">
        <p14:creationId xmlns:p14="http://schemas.microsoft.com/office/powerpoint/2010/main" val="796780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hyperkalemie"/>
          <p:cNvPicPr>
            <a:picLocks noChangeAspect="1" noChangeArrowheads="1"/>
          </p:cNvPicPr>
          <p:nvPr/>
        </p:nvPicPr>
        <p:blipFill>
          <a:blip r:embed="rId2" cstate="print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" t="1773" r="3682" b="1239"/>
          <a:stretch>
            <a:fillRect/>
          </a:stretch>
        </p:blipFill>
        <p:spPr bwMode="auto">
          <a:xfrm>
            <a:off x="2682875" y="71438"/>
            <a:ext cx="4137025" cy="6742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720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115888"/>
            <a:ext cx="7772400" cy="792162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/>
              <a:t>Hyperkalémie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600" y="908050"/>
            <a:ext cx="8280400" cy="69850"/>
          </a:xfrm>
          <a:noFill/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116013" y="981075"/>
            <a:ext cx="1185261" cy="46166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2400" b="1" dirty="0"/>
              <a:t>Terapie</a:t>
            </a:r>
            <a:r>
              <a:rPr lang="cs-CZ" altLang="cs-CZ" sz="2400" dirty="0"/>
              <a:t> 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7812088" y="0"/>
            <a:ext cx="1149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i="1">
                <a:solidFill>
                  <a:srgbClr val="CCFFFF"/>
                </a:solidFill>
              </a:rPr>
              <a:t>pokračování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331913" y="1557338"/>
            <a:ext cx="7364412" cy="448786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28398" dir="1593903" algn="ctr" rotWithShape="0">
              <a:schemeClr val="bg2"/>
            </a:outerShdw>
          </a:effectLst>
          <a:extLst/>
        </p:spPr>
        <p:txBody>
          <a:bodyPr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Arial" charset="0"/>
              </a:defRPr>
            </a:lvl1pPr>
            <a:lvl2pPr marL="54133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  <a:spcAft>
                <a:spcPct val="4000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cs-CZ" altLang="cs-CZ" dirty="0"/>
              <a:t>Antagonistický efekt na buněčné membrány: </a:t>
            </a:r>
            <a:r>
              <a:rPr lang="cs-CZ" altLang="cs-CZ" u="sng" dirty="0"/>
              <a:t>Ca-</a:t>
            </a:r>
            <a:r>
              <a:rPr lang="cs-CZ" altLang="cs-CZ" u="sng" dirty="0" err="1"/>
              <a:t>glukonát</a:t>
            </a:r>
            <a:r>
              <a:rPr lang="cs-CZ" altLang="cs-CZ" dirty="0"/>
              <a:t> </a:t>
            </a:r>
            <a:r>
              <a:rPr lang="cs-CZ" altLang="cs-CZ" dirty="0" err="1"/>
              <a:t>i.v</a:t>
            </a:r>
            <a:r>
              <a:rPr lang="cs-CZ" altLang="cs-CZ" dirty="0"/>
              <a:t>. Antagonismus efektu na myokard, zvýšení potenciálové prahové hodnoty. Infuze 10-20 ml 10% Ca-</a:t>
            </a:r>
            <a:r>
              <a:rPr lang="cs-CZ" altLang="cs-CZ" dirty="0" err="1"/>
              <a:t>glukonátu</a:t>
            </a:r>
            <a:r>
              <a:rPr lang="cs-CZ" altLang="cs-CZ" dirty="0"/>
              <a:t> působí během několika minut, vliv trvá 30-60 minut. Při úspěchu opakovat, není-li efekt do 5 -10 minut, je další dávka zbytečná. Při </a:t>
            </a:r>
            <a:r>
              <a:rPr lang="cs-CZ" altLang="cs-CZ" dirty="0" err="1"/>
              <a:t>hypokalcémii</a:t>
            </a:r>
            <a:r>
              <a:rPr lang="cs-CZ" altLang="cs-CZ" dirty="0"/>
              <a:t>, která efekt </a:t>
            </a:r>
            <a:r>
              <a:rPr lang="cs-CZ" altLang="cs-CZ" dirty="0" err="1"/>
              <a:t>hyperkalémie</a:t>
            </a:r>
            <a:r>
              <a:rPr lang="cs-CZ" altLang="cs-CZ" dirty="0"/>
              <a:t> zvyšuje, stačí často její úprava </a:t>
            </a:r>
            <a:br>
              <a:rPr lang="cs-CZ" altLang="cs-CZ" dirty="0"/>
            </a:br>
            <a:r>
              <a:rPr lang="cs-CZ" altLang="cs-CZ" dirty="0"/>
              <a:t>k dosažení sinusového rytmu.</a:t>
            </a:r>
          </a:p>
          <a:p>
            <a:pPr>
              <a:lnSpc>
                <a:spcPct val="130000"/>
              </a:lnSpc>
              <a:spcAft>
                <a:spcPct val="4000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cs-CZ" altLang="cs-CZ" dirty="0"/>
              <a:t>Dále se využívá ovlivnění toku K</a:t>
            </a:r>
            <a:r>
              <a:rPr lang="cs-CZ" altLang="cs-CZ" baseline="30000" dirty="0"/>
              <a:t>+</a:t>
            </a:r>
            <a:r>
              <a:rPr lang="cs-CZ" altLang="cs-CZ" dirty="0"/>
              <a:t> z ECT do ICT. Podává se Na</a:t>
            </a:r>
            <a:r>
              <a:rPr lang="cs-CZ" altLang="cs-CZ" baseline="30000" dirty="0"/>
              <a:t>+</a:t>
            </a:r>
            <a:r>
              <a:rPr lang="cs-CZ" altLang="cs-CZ" dirty="0"/>
              <a:t>. Přívod hypertonických solí Na</a:t>
            </a:r>
            <a:r>
              <a:rPr lang="cs-CZ" altLang="cs-CZ" baseline="30000" dirty="0"/>
              <a:t>+</a:t>
            </a:r>
            <a:r>
              <a:rPr lang="cs-CZ" altLang="cs-CZ" dirty="0"/>
              <a:t> má efekt u </a:t>
            </a:r>
            <a:r>
              <a:rPr lang="cs-CZ" altLang="cs-CZ" dirty="0" err="1"/>
              <a:t>hyponatremií</a:t>
            </a:r>
            <a:r>
              <a:rPr lang="cs-CZ" altLang="cs-CZ" dirty="0"/>
              <a:t> (pokles koncentračního gradientu Na</a:t>
            </a:r>
            <a:r>
              <a:rPr lang="cs-CZ" altLang="cs-CZ" baseline="30000" dirty="0"/>
              <a:t>+</a:t>
            </a:r>
            <a:r>
              <a:rPr lang="cs-CZ" altLang="cs-CZ" dirty="0"/>
              <a:t> ECT : ICT), usnadnění vstupu K</a:t>
            </a:r>
            <a:r>
              <a:rPr lang="cs-CZ" altLang="cs-CZ" baseline="30000" dirty="0"/>
              <a:t>+</a:t>
            </a:r>
            <a:r>
              <a:rPr lang="cs-CZ" altLang="cs-CZ" dirty="0"/>
              <a:t> </a:t>
            </a:r>
            <a:br>
              <a:rPr lang="cs-CZ" altLang="cs-CZ" dirty="0"/>
            </a:br>
            <a:r>
              <a:rPr lang="cs-CZ" altLang="cs-CZ" dirty="0"/>
              <a:t>do buněk, úprava poruch vodivosti v myokardu. Uplatňuje se i naředění ECT, přesun vody z ICT. </a:t>
            </a:r>
          </a:p>
        </p:txBody>
      </p:sp>
    </p:spTree>
    <p:extLst>
      <p:ext uri="{BB962C8B-B14F-4D97-AF65-F5344CB8AC3E}">
        <p14:creationId xmlns:p14="http://schemas.microsoft.com/office/powerpoint/2010/main" val="2192270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115888"/>
            <a:ext cx="7772400" cy="792162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/>
              <a:t>Hyperkalémie</a:t>
            </a: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600" y="908050"/>
            <a:ext cx="8280400" cy="69850"/>
          </a:xfrm>
          <a:noFill/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116013" y="1112838"/>
            <a:ext cx="1185261" cy="46166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2400" b="1" dirty="0"/>
              <a:t>Terapie</a:t>
            </a:r>
            <a:r>
              <a:rPr lang="cs-CZ" altLang="cs-CZ" sz="2400" dirty="0"/>
              <a:t> 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7812088" y="0"/>
            <a:ext cx="1149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i="1">
                <a:solidFill>
                  <a:srgbClr val="CCFFFF"/>
                </a:solidFill>
              </a:rPr>
              <a:t>pokračování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258888" y="1844675"/>
            <a:ext cx="7416800" cy="448151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28398" dir="1593903" algn="ctr" rotWithShape="0">
              <a:schemeClr val="bg2"/>
            </a:outerShdw>
          </a:effectLst>
          <a:extLst/>
        </p:spPr>
        <p:txBody>
          <a:bodyPr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Arial" charset="0"/>
              </a:defRPr>
            </a:lvl1pPr>
            <a:lvl2pPr marL="72231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Aft>
                <a:spcPct val="3500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cs-CZ" altLang="cs-CZ" dirty="0"/>
              <a:t>Podání NaHCO</a:t>
            </a:r>
            <a:r>
              <a:rPr lang="cs-CZ" altLang="cs-CZ" baseline="-25000" dirty="0"/>
              <a:t>3</a:t>
            </a:r>
            <a:r>
              <a:rPr lang="cs-CZ" altLang="cs-CZ" dirty="0"/>
              <a:t> sníží </a:t>
            </a:r>
            <a:r>
              <a:rPr lang="cs-CZ" altLang="cs-CZ" dirty="0" err="1"/>
              <a:t>kalémii</a:t>
            </a:r>
            <a:r>
              <a:rPr lang="cs-CZ" altLang="cs-CZ" dirty="0"/>
              <a:t> přesunem K</a:t>
            </a:r>
            <a:r>
              <a:rPr lang="cs-CZ" altLang="cs-CZ" baseline="30000" dirty="0"/>
              <a:t>+</a:t>
            </a:r>
            <a:r>
              <a:rPr lang="cs-CZ" altLang="cs-CZ" dirty="0"/>
              <a:t> z ECT do ICT (při </a:t>
            </a:r>
            <a:r>
              <a:rPr lang="cs-CZ" altLang="cs-CZ" dirty="0" err="1"/>
              <a:t>acidémii</a:t>
            </a:r>
            <a:r>
              <a:rPr lang="cs-CZ" altLang="cs-CZ" dirty="0"/>
              <a:t> i při normálním pH) a zvýší vylučování K</a:t>
            </a:r>
            <a:r>
              <a:rPr lang="cs-CZ" altLang="cs-CZ" baseline="30000" dirty="0"/>
              <a:t>+</a:t>
            </a:r>
            <a:r>
              <a:rPr lang="cs-CZ" altLang="cs-CZ" dirty="0"/>
              <a:t>. NaHCO</a:t>
            </a:r>
            <a:r>
              <a:rPr lang="cs-CZ" altLang="cs-CZ" baseline="-25000" dirty="0"/>
              <a:t>3</a:t>
            </a:r>
            <a:r>
              <a:rPr lang="cs-CZ" altLang="cs-CZ" dirty="0"/>
              <a:t> se podává </a:t>
            </a:r>
            <a:r>
              <a:rPr lang="cs-CZ" altLang="cs-CZ" dirty="0" err="1"/>
              <a:t>i.v</a:t>
            </a:r>
            <a:r>
              <a:rPr lang="cs-CZ" altLang="cs-CZ" dirty="0"/>
              <a:t>. buď jako bolus nebo jako trvalá infuze. Množství je limitováno expanzí ECT (srdeční dekompenzace). Efekt za 30-60 min a trvá více hodin. Alkalizací se snižuje [Ca</a:t>
            </a:r>
            <a:r>
              <a:rPr lang="cs-CZ" altLang="cs-CZ" baseline="30000" dirty="0"/>
              <a:t>++</a:t>
            </a:r>
            <a:r>
              <a:rPr lang="cs-CZ" altLang="cs-CZ" dirty="0"/>
              <a:t>], u </a:t>
            </a:r>
            <a:r>
              <a:rPr lang="cs-CZ" altLang="cs-CZ" dirty="0" err="1"/>
              <a:t>hypokalcemických</a:t>
            </a:r>
            <a:r>
              <a:rPr lang="cs-CZ" altLang="cs-CZ" dirty="0"/>
              <a:t> riziko tetanie, před podáním NaHCO</a:t>
            </a:r>
            <a:r>
              <a:rPr lang="cs-CZ" altLang="cs-CZ" baseline="-25000" dirty="0"/>
              <a:t>3</a:t>
            </a:r>
            <a:r>
              <a:rPr lang="cs-CZ" altLang="cs-CZ" dirty="0"/>
              <a:t> podat Ca-</a:t>
            </a:r>
            <a:r>
              <a:rPr lang="cs-CZ" altLang="cs-CZ" dirty="0" err="1"/>
              <a:t>glukonát</a:t>
            </a:r>
            <a:r>
              <a:rPr lang="cs-CZ" altLang="cs-CZ" dirty="0"/>
              <a:t>!.</a:t>
            </a:r>
          </a:p>
          <a:p>
            <a:pPr>
              <a:lnSpc>
                <a:spcPct val="120000"/>
              </a:lnSpc>
              <a:spcAft>
                <a:spcPct val="3500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cs-CZ" altLang="cs-CZ" dirty="0"/>
              <a:t>Také inzulin stimuluje vstup K</a:t>
            </a:r>
            <a:r>
              <a:rPr lang="cs-CZ" altLang="cs-CZ" baseline="30000" dirty="0"/>
              <a:t>+</a:t>
            </a:r>
            <a:r>
              <a:rPr lang="cs-CZ" altLang="cs-CZ" dirty="0"/>
              <a:t> do svalových a jaterních buněk. Bolus nebo trvalá infuze inzulinu 10 - 20 U/h + infuze glukózy 50 g/h (zabránění hypoglykémii), ne u dekompenzace DM nebo při glykémie &gt;11 </a:t>
            </a:r>
            <a:r>
              <a:rPr lang="cs-CZ" altLang="cs-CZ" dirty="0" err="1"/>
              <a:t>mmol</a:t>
            </a:r>
            <a:r>
              <a:rPr lang="cs-CZ" altLang="cs-CZ" dirty="0"/>
              <a:t>/l. Pokles </a:t>
            </a:r>
            <a:r>
              <a:rPr lang="cs-CZ" altLang="cs-CZ" dirty="0" err="1"/>
              <a:t>kalémie</a:t>
            </a:r>
            <a:r>
              <a:rPr lang="cs-CZ" altLang="cs-CZ" dirty="0"/>
              <a:t> začíná po 20-30 min., efekt trvá 4-6 hod. Pokles S_K</a:t>
            </a:r>
            <a:r>
              <a:rPr lang="cs-CZ" altLang="cs-CZ" baseline="30000" dirty="0"/>
              <a:t>+</a:t>
            </a:r>
            <a:r>
              <a:rPr lang="cs-CZ" altLang="cs-CZ" dirty="0"/>
              <a:t> o 0,5-1,2 </a:t>
            </a:r>
            <a:r>
              <a:rPr lang="cs-CZ" altLang="cs-CZ" dirty="0" err="1"/>
              <a:t>mmol</a:t>
            </a:r>
            <a:r>
              <a:rPr lang="cs-CZ" altLang="cs-CZ" dirty="0"/>
              <a:t> během 1-2 hod. Pokles </a:t>
            </a:r>
            <a:r>
              <a:rPr lang="cs-CZ" altLang="cs-CZ" dirty="0" err="1"/>
              <a:t>fosfatémie</a:t>
            </a:r>
            <a:r>
              <a:rPr lang="cs-CZ" altLang="cs-CZ" dirty="0"/>
              <a:t>, pozor  u osob s deplecí fosfátu!</a:t>
            </a:r>
          </a:p>
        </p:txBody>
      </p:sp>
    </p:spTree>
    <p:extLst>
      <p:ext uri="{BB962C8B-B14F-4D97-AF65-F5344CB8AC3E}">
        <p14:creationId xmlns:p14="http://schemas.microsoft.com/office/powerpoint/2010/main" val="335201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115888"/>
            <a:ext cx="7772400" cy="792162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000"/>
              <a:t>Hyperkalémie</a:t>
            </a:r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600" y="908050"/>
            <a:ext cx="8280400" cy="69850"/>
          </a:xfrm>
          <a:noFill/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7812088" y="0"/>
            <a:ext cx="1149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i="1">
                <a:solidFill>
                  <a:srgbClr val="CCFFFF"/>
                </a:solidFill>
              </a:rPr>
              <a:t>pokračování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1042988" y="1341438"/>
            <a:ext cx="8101012" cy="51974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Arial" charset="0"/>
              </a:defRPr>
            </a:lvl1pPr>
            <a:lvl2pPr marL="808038" indent="-266700">
              <a:defRPr>
                <a:solidFill>
                  <a:schemeClr val="tx1"/>
                </a:solidFill>
                <a:latin typeface="Arial" charset="0"/>
              </a:defRPr>
            </a:lvl2pPr>
            <a:lvl3pPr marL="987425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5000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cs-CZ" altLang="cs-CZ" dirty="0"/>
              <a:t>Odstranění K</a:t>
            </a:r>
            <a:r>
              <a:rPr lang="cs-CZ" altLang="cs-CZ" baseline="30000" dirty="0"/>
              <a:t>+</a:t>
            </a:r>
            <a:r>
              <a:rPr lang="cs-CZ" altLang="cs-CZ" dirty="0"/>
              <a:t> z organismu při zachování diurézy </a:t>
            </a:r>
          </a:p>
          <a:p>
            <a:pPr lvl="1">
              <a:spcAft>
                <a:spcPct val="30000"/>
              </a:spcAft>
              <a:buClr>
                <a:srgbClr val="66FFFF"/>
              </a:buClr>
              <a:buFont typeface="Wingdings" pitchFamily="2" charset="2"/>
              <a:buChar char="§"/>
              <a:defRPr/>
            </a:pPr>
            <a:r>
              <a:rPr lang="cs-CZ" altLang="cs-CZ" dirty="0"/>
              <a:t>diuretika (</a:t>
            </a:r>
            <a:r>
              <a:rPr lang="cs-CZ" altLang="cs-CZ" dirty="0" err="1"/>
              <a:t>furosemid</a:t>
            </a:r>
            <a:r>
              <a:rPr lang="cs-CZ" altLang="cs-CZ" dirty="0"/>
              <a:t>, </a:t>
            </a:r>
            <a:r>
              <a:rPr lang="cs-CZ" altLang="cs-CZ" dirty="0" err="1"/>
              <a:t>kys</a:t>
            </a:r>
            <a:r>
              <a:rPr lang="cs-CZ" altLang="cs-CZ" dirty="0"/>
              <a:t>. </a:t>
            </a:r>
            <a:r>
              <a:rPr lang="cs-CZ" altLang="cs-CZ" dirty="0" err="1"/>
              <a:t>etakrinová</a:t>
            </a:r>
            <a:r>
              <a:rPr lang="cs-CZ" altLang="cs-CZ" dirty="0"/>
              <a:t>), odpověď rychlá; </a:t>
            </a:r>
          </a:p>
          <a:p>
            <a:pPr lvl="1">
              <a:lnSpc>
                <a:spcPct val="110000"/>
              </a:lnSpc>
              <a:spcAft>
                <a:spcPct val="30000"/>
              </a:spcAft>
              <a:buClr>
                <a:srgbClr val="66FFFF"/>
              </a:buClr>
              <a:buFont typeface="Wingdings" pitchFamily="2" charset="2"/>
              <a:buChar char="§"/>
              <a:defRPr/>
            </a:pPr>
            <a:r>
              <a:rPr lang="cs-CZ" altLang="cs-CZ" dirty="0"/>
              <a:t>osmotická laxativa (70% sorbitol), případně kationtový iontoměnič (</a:t>
            </a:r>
            <a:r>
              <a:rPr lang="cs-CZ" altLang="cs-CZ" dirty="0" err="1"/>
              <a:t>resonium</a:t>
            </a:r>
            <a:r>
              <a:rPr lang="cs-CZ" altLang="cs-CZ" dirty="0"/>
              <a:t>), je to pryskyřice (</a:t>
            </a:r>
            <a:r>
              <a:rPr lang="cs-CZ" altLang="cs-CZ" dirty="0" err="1"/>
              <a:t>sodium</a:t>
            </a:r>
            <a:r>
              <a:rPr lang="cs-CZ" altLang="cs-CZ" dirty="0"/>
              <a:t> polystyrene </a:t>
            </a:r>
            <a:r>
              <a:rPr lang="cs-CZ" altLang="cs-CZ" dirty="0" err="1"/>
              <a:t>sulfonát</a:t>
            </a:r>
            <a:r>
              <a:rPr lang="cs-CZ" altLang="cs-CZ" dirty="0"/>
              <a:t>), uvolňuje Na</a:t>
            </a:r>
            <a:r>
              <a:rPr lang="cs-CZ" altLang="cs-CZ" baseline="30000" dirty="0"/>
              <a:t>+</a:t>
            </a:r>
            <a:r>
              <a:rPr lang="cs-CZ" altLang="cs-CZ" dirty="0"/>
              <a:t>, absorbuje K</a:t>
            </a:r>
            <a:r>
              <a:rPr lang="cs-CZ" altLang="cs-CZ" baseline="30000" dirty="0"/>
              <a:t>+</a:t>
            </a:r>
            <a:r>
              <a:rPr lang="cs-CZ" altLang="cs-CZ" dirty="0"/>
              <a:t>. 1 g pryskyřice odstraní 0,5 - 1 </a:t>
            </a:r>
            <a:r>
              <a:rPr lang="cs-CZ" altLang="cs-CZ" dirty="0" err="1"/>
              <a:t>mmol</a:t>
            </a:r>
            <a:r>
              <a:rPr lang="cs-CZ" altLang="cs-CZ" dirty="0"/>
              <a:t> K</a:t>
            </a:r>
            <a:r>
              <a:rPr lang="cs-CZ" altLang="cs-CZ" baseline="30000" dirty="0"/>
              <a:t>+</a:t>
            </a:r>
            <a:r>
              <a:rPr lang="cs-CZ" altLang="cs-CZ" dirty="0"/>
              <a:t> a nezanedbatelné množství Ca</a:t>
            </a:r>
            <a:r>
              <a:rPr lang="cs-CZ" altLang="cs-CZ" baseline="30000" dirty="0"/>
              <a:t>++</a:t>
            </a:r>
            <a:r>
              <a:rPr lang="cs-CZ" altLang="cs-CZ" dirty="0"/>
              <a:t> a Mg</a:t>
            </a:r>
            <a:r>
              <a:rPr lang="cs-CZ" altLang="cs-CZ" baseline="30000" dirty="0"/>
              <a:t>++</a:t>
            </a:r>
            <a:r>
              <a:rPr lang="cs-CZ" altLang="cs-CZ" dirty="0"/>
              <a:t> proti 2-3 </a:t>
            </a:r>
            <a:r>
              <a:rPr lang="cs-CZ" altLang="cs-CZ" dirty="0" err="1"/>
              <a:t>mmol</a:t>
            </a:r>
            <a:r>
              <a:rPr lang="cs-CZ" altLang="cs-CZ" dirty="0"/>
              <a:t> Na</a:t>
            </a:r>
            <a:r>
              <a:rPr lang="cs-CZ" altLang="cs-CZ" baseline="30000" dirty="0"/>
              <a:t>+</a:t>
            </a:r>
            <a:r>
              <a:rPr lang="cs-CZ" altLang="cs-CZ" dirty="0"/>
              <a:t>. Lze podat per os i rektální nálevem. Obvyklá dávka 30 g per os nebo 60 g nálev. Začátek poklesu </a:t>
            </a:r>
            <a:r>
              <a:rPr lang="cs-CZ" altLang="cs-CZ" dirty="0" err="1"/>
              <a:t>kalémie</a:t>
            </a:r>
            <a:r>
              <a:rPr lang="cs-CZ" altLang="cs-CZ" dirty="0"/>
              <a:t> za 1-2 hod</a:t>
            </a:r>
            <a:r>
              <a:rPr lang="cs-CZ" altLang="cs-CZ"/>
              <a:t>, pokles </a:t>
            </a:r>
            <a:r>
              <a:rPr lang="cs-CZ" altLang="cs-CZ" dirty="0"/>
              <a:t>o 0,5-1 </a:t>
            </a:r>
            <a:r>
              <a:rPr lang="cs-CZ" altLang="cs-CZ" dirty="0" err="1"/>
              <a:t>mmol</a:t>
            </a:r>
            <a:r>
              <a:rPr lang="cs-CZ" altLang="cs-CZ" dirty="0"/>
              <a:t>/l do 4-6 hod. Léčbu opakovat  za 6-8 hodin. Limitací je zátěž Na</a:t>
            </a:r>
            <a:r>
              <a:rPr lang="cs-CZ" altLang="cs-CZ" baseline="30000" dirty="0"/>
              <a:t>+</a:t>
            </a:r>
            <a:r>
              <a:rPr lang="cs-CZ" altLang="cs-CZ" dirty="0"/>
              <a:t>. Indikací je renální selhání. Léčba překlene období k přípravě dialýzy. Vápenaté soli iontoměniče (</a:t>
            </a:r>
            <a:r>
              <a:rPr lang="cs-CZ" altLang="cs-CZ" dirty="0" err="1"/>
              <a:t>calcium</a:t>
            </a:r>
            <a:r>
              <a:rPr lang="cs-CZ" altLang="cs-CZ" dirty="0"/>
              <a:t> </a:t>
            </a:r>
            <a:r>
              <a:rPr lang="cs-CZ" altLang="cs-CZ" dirty="0" err="1"/>
              <a:t>resonium</a:t>
            </a:r>
            <a:r>
              <a:rPr lang="cs-CZ" altLang="cs-CZ" dirty="0"/>
              <a:t>) se dává přednost pro membránový antagonismus Ca</a:t>
            </a:r>
            <a:r>
              <a:rPr lang="cs-CZ" altLang="cs-CZ" baseline="30000" dirty="0"/>
              <a:t>++</a:t>
            </a:r>
            <a:r>
              <a:rPr lang="cs-CZ" altLang="cs-CZ" dirty="0"/>
              <a:t> a proto, že nezatěžuje natriem; </a:t>
            </a:r>
          </a:p>
          <a:p>
            <a:pPr lvl="1">
              <a:spcAft>
                <a:spcPct val="50000"/>
              </a:spcAft>
              <a:buClr>
                <a:srgbClr val="66FFFF"/>
              </a:buClr>
              <a:buFont typeface="Wingdings" pitchFamily="2" charset="2"/>
              <a:buChar char="§"/>
              <a:defRPr/>
            </a:pPr>
            <a:r>
              <a:rPr lang="cs-CZ" altLang="cs-CZ" dirty="0"/>
              <a:t>hemodialýza a peritoneální dialýza: rychlý účinek, odstraní </a:t>
            </a:r>
            <a:br>
              <a:rPr lang="cs-CZ" altLang="cs-CZ" dirty="0"/>
            </a:br>
            <a:r>
              <a:rPr lang="cs-CZ" altLang="cs-CZ" dirty="0"/>
              <a:t>10-30 </a:t>
            </a:r>
            <a:r>
              <a:rPr lang="cs-CZ" altLang="cs-CZ" dirty="0" err="1"/>
              <a:t>mmol</a:t>
            </a:r>
            <a:r>
              <a:rPr lang="cs-CZ" altLang="cs-CZ" dirty="0"/>
              <a:t> K</a:t>
            </a:r>
            <a:r>
              <a:rPr lang="cs-CZ" altLang="cs-CZ" baseline="30000" dirty="0"/>
              <a:t>+</a:t>
            </a:r>
            <a:r>
              <a:rPr lang="cs-CZ" altLang="cs-CZ" dirty="0"/>
              <a:t>/h.</a:t>
            </a:r>
          </a:p>
          <a:p>
            <a:pPr>
              <a:spcAft>
                <a:spcPct val="50000"/>
              </a:spcAft>
              <a:buClr>
                <a:srgbClr val="FF6600"/>
              </a:buClr>
              <a:buFont typeface="Wingdings" pitchFamily="2" charset="2"/>
              <a:buChar char="v"/>
              <a:defRPr/>
            </a:pPr>
            <a:r>
              <a:rPr lang="cs-CZ" altLang="cs-CZ" dirty="0"/>
              <a:t>Ne léky podílejících se na </a:t>
            </a:r>
            <a:r>
              <a:rPr lang="cs-CZ" altLang="cs-CZ" dirty="0" err="1"/>
              <a:t>hyperkalémii</a:t>
            </a:r>
            <a:r>
              <a:rPr lang="cs-CZ" altLang="cs-CZ" dirty="0"/>
              <a:t> (diuretika šetřící K</a:t>
            </a:r>
            <a:r>
              <a:rPr lang="cs-CZ" altLang="cs-CZ" baseline="30000" dirty="0"/>
              <a:t>+</a:t>
            </a:r>
            <a:r>
              <a:rPr lang="cs-CZ" altLang="cs-CZ" dirty="0"/>
              <a:t>), eliminace příčin acidózy, navození anabolismu.</a:t>
            </a:r>
          </a:p>
        </p:txBody>
      </p:sp>
    </p:spTree>
    <p:extLst>
      <p:ext uri="{BB962C8B-B14F-4D97-AF65-F5344CB8AC3E}">
        <p14:creationId xmlns:p14="http://schemas.microsoft.com/office/powerpoint/2010/main" val="3631486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4"/>
          <p:cNvSpPr>
            <a:spLocks noChangeArrowheads="1"/>
          </p:cNvSpPr>
          <p:nvPr/>
        </p:nvSpPr>
        <p:spPr bwMode="auto">
          <a:xfrm>
            <a:off x="2411413" y="2852738"/>
            <a:ext cx="4319587" cy="18002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080808"/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•"/>
              <a:defRPr sz="3200">
                <a:solidFill>
                  <a:schemeClr val="folHlink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folHlink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folHlink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folHlink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fol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fol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fol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fol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folHlink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55650" y="1651000"/>
            <a:ext cx="7762638" cy="646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Hořečnatý kation - Referen</a:t>
            </a:r>
            <a:r>
              <a:rPr lang="cs-CZ" altLang="cs-CZ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</a:t>
            </a:r>
            <a:r>
              <a:rPr lang="cs-CZ" altLang="cs-CZ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ní intervaly</a:t>
            </a:r>
            <a:r>
              <a:rPr lang="cs-CZ" altLang="cs-CZ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3059113" y="3068638"/>
            <a:ext cx="3443287" cy="118745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8080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•"/>
              <a:tabLst>
                <a:tab pos="1143000" algn="l"/>
              </a:tabLst>
              <a:defRPr sz="3200">
                <a:solidFill>
                  <a:schemeClr val="folHlink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143000" algn="l"/>
              </a:tabLst>
              <a:defRPr sz="2800">
                <a:solidFill>
                  <a:schemeClr val="folHlink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143000" algn="l"/>
              </a:tabLst>
              <a:defRPr sz="2400">
                <a:solidFill>
                  <a:schemeClr val="folHlink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143000" algn="l"/>
              </a:tabLst>
              <a:defRPr sz="2000">
                <a:solidFill>
                  <a:schemeClr val="folHlink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143000" algn="l"/>
              </a:tabLst>
              <a:defRPr sz="2000">
                <a:solidFill>
                  <a:schemeClr val="folHlink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3000" algn="l"/>
              </a:tabLst>
              <a:defRPr sz="2000">
                <a:solidFill>
                  <a:schemeClr val="folHlink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3000" algn="l"/>
              </a:tabLst>
              <a:defRPr sz="2000">
                <a:solidFill>
                  <a:schemeClr val="folHlink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3000" algn="l"/>
              </a:tabLst>
              <a:defRPr sz="2000">
                <a:solidFill>
                  <a:schemeClr val="folHlink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43000" algn="l"/>
              </a:tabLst>
              <a:defRPr sz="2000">
                <a:solidFill>
                  <a:schemeClr val="folHlink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FFFF99"/>
                </a:solidFill>
                <a:cs typeface="Times New Roman" pitchFamily="18" charset="0"/>
              </a:rPr>
              <a:t>sérum </a:t>
            </a:r>
            <a:r>
              <a:rPr lang="cs-CZ" altLang="cs-CZ" sz="2400" b="1">
                <a:solidFill>
                  <a:schemeClr val="tx1"/>
                </a:solidFill>
              </a:rPr>
              <a:t>	</a:t>
            </a:r>
            <a:r>
              <a:rPr lang="cs-CZ" altLang="cs-CZ" sz="2400" b="1">
                <a:solidFill>
                  <a:srgbClr val="FFFFFF"/>
                </a:solidFill>
                <a:cs typeface="Times New Roman" pitchFamily="18" charset="0"/>
              </a:rPr>
              <a:t>0,7-0,9 mml/l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FFFF99"/>
                </a:solidFill>
                <a:cs typeface="Times New Roman" pitchFamily="18" charset="0"/>
              </a:rPr>
              <a:t>mo</a:t>
            </a:r>
            <a:r>
              <a:rPr lang="cs-CZ" altLang="cs-CZ" sz="2400" b="1">
                <a:solidFill>
                  <a:srgbClr val="FFFF99"/>
                </a:solidFill>
              </a:rPr>
              <a:t>č</a:t>
            </a:r>
            <a:r>
              <a:rPr lang="cs-CZ" altLang="cs-CZ" sz="2400" b="1">
                <a:solidFill>
                  <a:srgbClr val="FFFF99"/>
                </a:solidFill>
                <a:cs typeface="Times New Roman" pitchFamily="18" charset="0"/>
              </a:rPr>
              <a:t> </a:t>
            </a:r>
            <a:r>
              <a:rPr lang="cs-CZ" altLang="cs-CZ" sz="2400" b="1">
                <a:solidFill>
                  <a:schemeClr val="tx1"/>
                </a:solidFill>
              </a:rPr>
              <a:t>	</a:t>
            </a:r>
            <a:r>
              <a:rPr lang="cs-CZ" altLang="cs-CZ" sz="2400" b="1">
                <a:solidFill>
                  <a:srgbClr val="FFFFFF"/>
                </a:solidFill>
                <a:cs typeface="Times New Roman" pitchFamily="18" charset="0"/>
              </a:rPr>
              <a:t>1,7-8,2 mmol/d</a:t>
            </a:r>
            <a:endParaRPr lang="cs-CZ" altLang="cs-CZ" sz="2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50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B7369F-8A69-4AE4-97EE-B225F2ADF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9774"/>
            <a:ext cx="8229600" cy="1143000"/>
          </a:xfrm>
        </p:spPr>
        <p:txBody>
          <a:bodyPr>
            <a:normAutofit/>
          </a:bodyPr>
          <a:lstStyle/>
          <a:p>
            <a:br>
              <a:rPr lang="cs-CZ" sz="2400" dirty="0"/>
            </a:b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A63C40-F77C-4490-B807-AE180026D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692696"/>
            <a:ext cx="8075240" cy="5488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 Cíl kapitoly</a:t>
            </a:r>
          </a:p>
          <a:p>
            <a:pPr marL="0" indent="0">
              <a:buNone/>
            </a:pPr>
            <a:r>
              <a:rPr lang="cs-CZ" sz="1400" dirty="0"/>
              <a:t>Seznámit posluchače s problematikou příčin poruch hydratace a osmolality, jejich klinickými projevy  a optimální rychlostí jejich úpravy. Je popsán vhodný rozsah laboratorních vyšetření a jejich hodnocení.</a:t>
            </a:r>
          </a:p>
          <a:p>
            <a:pPr marL="0" indent="0">
              <a:buNone/>
            </a:pPr>
            <a:r>
              <a:rPr lang="cs-CZ" sz="2000" dirty="0"/>
              <a:t>Klíčová slova k danému tématu</a:t>
            </a:r>
          </a:p>
          <a:p>
            <a:pPr marL="0" indent="0">
              <a:buNone/>
            </a:pPr>
            <a:r>
              <a:rPr lang="cs-CZ" sz="1400" dirty="0"/>
              <a:t>Hydratace, </a:t>
            </a:r>
            <a:r>
              <a:rPr lang="cs-CZ" sz="1400" dirty="0" err="1"/>
              <a:t>natrémie</a:t>
            </a:r>
            <a:r>
              <a:rPr lang="cs-CZ" sz="1400" dirty="0"/>
              <a:t>, osmolalita, tělesné tekutiny, demyelinizace, antidiuretický hormon, </a:t>
            </a:r>
            <a:r>
              <a:rPr lang="cs-CZ" sz="1400" dirty="0" err="1"/>
              <a:t>natriuretické</a:t>
            </a:r>
            <a:r>
              <a:rPr lang="cs-CZ" sz="1400" dirty="0"/>
              <a:t> peptidy.</a:t>
            </a:r>
          </a:p>
          <a:p>
            <a:pPr marL="0" indent="0">
              <a:buNone/>
            </a:pPr>
            <a:r>
              <a:rPr lang="cs-CZ" sz="2000" dirty="0"/>
              <a:t>Orientační čas na prostudování: </a:t>
            </a:r>
            <a:r>
              <a:rPr lang="cs-CZ" sz="1400" dirty="0"/>
              <a:t>120 min</a:t>
            </a:r>
          </a:p>
          <a:p>
            <a:pPr marL="0" indent="0">
              <a:buNone/>
            </a:pPr>
            <a:r>
              <a:rPr lang="cs-CZ" sz="2000" dirty="0"/>
              <a:t>Strukturovaná vkladová část: </a:t>
            </a:r>
            <a:r>
              <a:rPr lang="cs-CZ" sz="1400" dirty="0" err="1"/>
              <a:t>dia</a:t>
            </a:r>
            <a:r>
              <a:rPr lang="cs-CZ" sz="1400" dirty="0"/>
              <a:t> 4 až 50.</a:t>
            </a:r>
          </a:p>
          <a:p>
            <a:pPr marL="0" indent="0">
              <a:buNone/>
            </a:pPr>
            <a:r>
              <a:rPr lang="cs-CZ" sz="2000" dirty="0"/>
              <a:t>Kontrolní otázky (klíč)</a:t>
            </a:r>
          </a:p>
        </p:txBody>
      </p:sp>
    </p:spTree>
    <p:extLst>
      <p:ext uri="{BB962C8B-B14F-4D97-AF65-F5344CB8AC3E}">
        <p14:creationId xmlns:p14="http://schemas.microsoft.com/office/powerpoint/2010/main" val="3655056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6859587" cy="823912"/>
          </a:xfrm>
          <a:effectLst>
            <a:outerShdw dist="40161" dir="1106097" algn="ctr" rotWithShape="0">
              <a:srgbClr val="FFFFFF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cs-CZ" altLang="cs-CZ" sz="4800" b="1" dirty="0">
                <a:solidFill>
                  <a:schemeClr val="accent2"/>
                </a:solidFill>
                <a:cs typeface="Times New Roman" pitchFamily="18" charset="0"/>
              </a:rPr>
              <a:t>FUNKCE</a:t>
            </a:r>
            <a:r>
              <a:rPr lang="cs-CZ" altLang="cs-CZ" sz="48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027" name="Text Box 3" descr="Modrý ubrousek"/>
          <p:cNvSpPr txBox="1">
            <a:spLocks noChangeArrowheads="1"/>
          </p:cNvSpPr>
          <p:nvPr/>
        </p:nvSpPr>
        <p:spPr bwMode="auto">
          <a:xfrm>
            <a:off x="517525" y="981075"/>
            <a:ext cx="8480425" cy="10064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17961" dir="2700000" algn="ctr" rotWithShape="0">
              <a:srgbClr val="080808"/>
            </a:outerShdw>
          </a:effectLst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cs-CZ" altLang="cs-CZ" sz="2000" dirty="0">
                <a:cs typeface="Times New Roman" pitchFamily="18" charset="0"/>
              </a:rPr>
              <a:t>V lidském t</a:t>
            </a:r>
            <a:r>
              <a:rPr lang="cs-CZ" altLang="cs-CZ" sz="2000" dirty="0"/>
              <a:t>ě</a:t>
            </a:r>
            <a:r>
              <a:rPr lang="cs-CZ" altLang="cs-CZ" sz="2000" dirty="0">
                <a:cs typeface="Times New Roman" pitchFamily="18" charset="0"/>
              </a:rPr>
              <a:t>le je ho</a:t>
            </a:r>
            <a:r>
              <a:rPr lang="cs-CZ" altLang="cs-CZ" sz="2000" dirty="0"/>
              <a:t>řč</a:t>
            </a:r>
            <a:r>
              <a:rPr lang="cs-CZ" altLang="cs-CZ" sz="2000" dirty="0">
                <a:cs typeface="Times New Roman" pitchFamily="18" charset="0"/>
              </a:rPr>
              <a:t>ík (Mg) </a:t>
            </a:r>
            <a:r>
              <a:rPr lang="cs-CZ" altLang="cs-CZ" sz="2000" dirty="0"/>
              <a:t>č</a:t>
            </a:r>
            <a:r>
              <a:rPr lang="cs-CZ" altLang="cs-CZ" sz="2000" dirty="0">
                <a:cs typeface="Times New Roman" pitchFamily="18" charset="0"/>
              </a:rPr>
              <a:t>tvrtým nejhojn</a:t>
            </a:r>
            <a:r>
              <a:rPr lang="cs-CZ" altLang="cs-CZ" sz="2000" dirty="0"/>
              <a:t>ě</a:t>
            </a:r>
            <a:r>
              <a:rPr lang="cs-CZ" altLang="cs-CZ" sz="2000" dirty="0">
                <a:cs typeface="Times New Roman" pitchFamily="18" charset="0"/>
              </a:rPr>
              <a:t>jším kationem, vedle kalia je druhým nej</a:t>
            </a:r>
            <a:r>
              <a:rPr lang="cs-CZ" altLang="cs-CZ" sz="2000" dirty="0"/>
              <a:t>č</a:t>
            </a:r>
            <a:r>
              <a:rPr lang="cs-CZ" altLang="cs-CZ" sz="2000" dirty="0">
                <a:cs typeface="Times New Roman" pitchFamily="18" charset="0"/>
              </a:rPr>
              <a:t>ast</a:t>
            </a:r>
            <a:r>
              <a:rPr lang="cs-CZ" altLang="cs-CZ" sz="2000" dirty="0"/>
              <a:t>ě</a:t>
            </a:r>
            <a:r>
              <a:rPr lang="cs-CZ" altLang="cs-CZ" sz="2000" dirty="0">
                <a:cs typeface="Times New Roman" pitchFamily="18" charset="0"/>
              </a:rPr>
              <a:t>jším intracelulárním kationem. Má obrovskou vazebnou kapacitu a tendenci tvo</a:t>
            </a:r>
            <a:r>
              <a:rPr lang="cs-CZ" altLang="cs-CZ" sz="2000" dirty="0"/>
              <a:t>ř</a:t>
            </a:r>
            <a:r>
              <a:rPr lang="cs-CZ" altLang="cs-CZ" sz="2000" dirty="0">
                <a:cs typeface="Times New Roman" pitchFamily="18" charset="0"/>
              </a:rPr>
              <a:t>it komplexní slou</a:t>
            </a:r>
            <a:r>
              <a:rPr lang="cs-CZ" altLang="cs-CZ" sz="2000" dirty="0"/>
              <a:t>č</a:t>
            </a:r>
            <a:r>
              <a:rPr lang="cs-CZ" altLang="cs-CZ" sz="2000" dirty="0">
                <a:cs typeface="Times New Roman" pitchFamily="18" charset="0"/>
              </a:rPr>
              <a:t>eniny. 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01663" y="2133600"/>
            <a:ext cx="8362950" cy="480131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>
            <a:spAutoFit/>
          </a:bodyPr>
          <a:lstStyle>
            <a:lvl1pPr marL="358775" indent="-358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381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30000"/>
              </a:spcAft>
              <a:buFontTx/>
              <a:buBlip>
                <a:blip r:embed="rId2"/>
              </a:buBlip>
              <a:defRPr/>
            </a:pP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hořčík je </a:t>
            </a:r>
            <a:r>
              <a:rPr lang="cs-CZ" altLang="cs-CZ" sz="1800" dirty="0">
                <a:solidFill>
                  <a:srgbClr val="0000CC"/>
                </a:solidFill>
                <a:latin typeface="Arial" charset="0"/>
              </a:rPr>
              <a:t>aktivátorem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 více než 300 </a:t>
            </a:r>
            <a:r>
              <a:rPr lang="cs-CZ" altLang="cs-CZ" sz="1800" dirty="0">
                <a:solidFill>
                  <a:srgbClr val="0000CC"/>
                </a:solidFill>
                <a:latin typeface="Arial" charset="0"/>
              </a:rPr>
              <a:t>enzymových systémů</a:t>
            </a:r>
            <a:r>
              <a:rPr lang="cs-CZ" altLang="cs-CZ" sz="1800" i="1" dirty="0">
                <a:solidFill>
                  <a:srgbClr val="000066"/>
                </a:solidFill>
                <a:latin typeface="Arial" charset="0"/>
              </a:rPr>
              <a:t>,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 </a:t>
            </a:r>
          </a:p>
          <a:p>
            <a:pPr>
              <a:spcAft>
                <a:spcPct val="30000"/>
              </a:spcAft>
              <a:buFontTx/>
              <a:buBlip>
                <a:blip r:embed="rId2"/>
              </a:buBlip>
              <a:defRPr/>
            </a:pP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má význam  pro  </a:t>
            </a:r>
            <a:r>
              <a:rPr lang="cs-CZ" altLang="cs-CZ" sz="1800" dirty="0">
                <a:solidFill>
                  <a:srgbClr val="0000CC"/>
                </a:solidFill>
                <a:latin typeface="Arial" charset="0"/>
              </a:rPr>
              <a:t>přenos vysokoenergetických fosfátových radikálů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, </a:t>
            </a:r>
          </a:p>
          <a:p>
            <a:pPr>
              <a:spcAft>
                <a:spcPct val="30000"/>
              </a:spcAft>
              <a:buFontTx/>
              <a:buBlip>
                <a:blip r:embed="rId2"/>
              </a:buBlip>
              <a:defRPr/>
            </a:pPr>
            <a:r>
              <a:rPr lang="cs-CZ" altLang="cs-CZ" sz="1800" dirty="0">
                <a:solidFill>
                  <a:srgbClr val="0000CC"/>
                </a:solidFill>
                <a:latin typeface="Arial" charset="0"/>
              </a:rPr>
              <a:t>stabilizuje makromolekulární struktury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 (DNA, RNA, </a:t>
            </a:r>
            <a:r>
              <a:rPr lang="cs-CZ" altLang="cs-CZ" sz="1800" dirty="0" err="1">
                <a:solidFill>
                  <a:srgbClr val="000066"/>
                </a:solidFill>
                <a:latin typeface="Arial" charset="0"/>
              </a:rPr>
              <a:t>ribosomy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) a asistuje</a:t>
            </a:r>
            <a:r>
              <a:rPr lang="cs-CZ" altLang="cs-CZ" sz="1800" i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cs-CZ" altLang="cs-CZ" sz="1800" dirty="0">
                <a:solidFill>
                  <a:srgbClr val="0000CC"/>
                </a:solidFill>
                <a:latin typeface="Arial" charset="0"/>
              </a:rPr>
              <a:t>při syntéze proteinů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, </a:t>
            </a:r>
          </a:p>
          <a:p>
            <a:pPr>
              <a:spcAft>
                <a:spcPct val="30000"/>
              </a:spcAft>
              <a:buFontTx/>
              <a:buBlip>
                <a:blip r:embed="rId2"/>
              </a:buBlip>
              <a:defRPr/>
            </a:pP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hořčík je </a:t>
            </a:r>
            <a:r>
              <a:rPr lang="cs-CZ" altLang="cs-CZ" sz="1800" dirty="0">
                <a:solidFill>
                  <a:srgbClr val="0000CC"/>
                </a:solidFill>
                <a:latin typeface="Arial" charset="0"/>
              </a:rPr>
              <a:t>aktivátor Na-K dependentní </a:t>
            </a:r>
            <a:r>
              <a:rPr lang="cs-CZ" altLang="cs-CZ" sz="1800" dirty="0">
                <a:latin typeface="Arial" charset="0"/>
              </a:rPr>
              <a:t>ATP-</a:t>
            </a:r>
            <a:r>
              <a:rPr lang="cs-CZ" altLang="cs-CZ" sz="1800" dirty="0" err="1">
                <a:latin typeface="Arial" charset="0"/>
              </a:rPr>
              <a:t>ázy</a:t>
            </a:r>
            <a:r>
              <a:rPr lang="cs-CZ" altLang="cs-CZ" sz="1800" dirty="0">
                <a:solidFill>
                  <a:schemeClr val="bg1"/>
                </a:solidFill>
                <a:latin typeface="Arial" charset="0"/>
              </a:rPr>
              <a:t>, </a:t>
            </a:r>
          </a:p>
          <a:p>
            <a:pPr>
              <a:spcAft>
                <a:spcPct val="30000"/>
              </a:spcAft>
              <a:buFontTx/>
              <a:buBlip>
                <a:blip r:embed="rId2"/>
              </a:buBlip>
              <a:defRPr/>
            </a:pP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má vliv na  funkci</a:t>
            </a:r>
            <a:r>
              <a:rPr lang="cs-CZ" altLang="cs-CZ" sz="1800" i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cs-CZ" altLang="cs-CZ" sz="1800" dirty="0">
                <a:solidFill>
                  <a:srgbClr val="0000CC"/>
                </a:solidFill>
                <a:latin typeface="Arial" charset="0"/>
              </a:rPr>
              <a:t>některých enzymů </a:t>
            </a:r>
            <a:r>
              <a:rPr lang="cs-CZ" altLang="cs-CZ" sz="1800" dirty="0" err="1">
                <a:solidFill>
                  <a:srgbClr val="0000CC"/>
                </a:solidFill>
                <a:latin typeface="Arial" charset="0"/>
              </a:rPr>
              <a:t>pentosového</a:t>
            </a:r>
            <a:r>
              <a:rPr lang="cs-CZ" altLang="cs-CZ" sz="1800" dirty="0">
                <a:solidFill>
                  <a:srgbClr val="0000CC"/>
                </a:solidFill>
                <a:latin typeface="Arial" charset="0"/>
              </a:rPr>
              <a:t> cyklu</a:t>
            </a:r>
            <a:r>
              <a:rPr lang="cs-CZ" altLang="cs-CZ" sz="1800" i="1" dirty="0">
                <a:solidFill>
                  <a:srgbClr val="000066"/>
                </a:solidFill>
                <a:latin typeface="Arial" charset="0"/>
              </a:rPr>
              <a:t>,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 </a:t>
            </a:r>
          </a:p>
          <a:p>
            <a:pPr>
              <a:spcAft>
                <a:spcPct val="30000"/>
              </a:spcAft>
              <a:buFontTx/>
              <a:buBlip>
                <a:blip r:embed="rId2"/>
              </a:buBlip>
              <a:defRPr/>
            </a:pP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podmiňuje </a:t>
            </a:r>
            <a:r>
              <a:rPr lang="cs-CZ" altLang="cs-CZ" sz="1800" dirty="0">
                <a:solidFill>
                  <a:srgbClr val="0000CC"/>
                </a:solidFill>
                <a:latin typeface="Arial" charset="0"/>
              </a:rPr>
              <a:t>acetylaci </a:t>
            </a:r>
            <a:r>
              <a:rPr lang="cs-CZ" altLang="cs-CZ" sz="1800" dirty="0" err="1">
                <a:solidFill>
                  <a:srgbClr val="0000CC"/>
                </a:solidFill>
                <a:latin typeface="Arial" charset="0"/>
              </a:rPr>
              <a:t>CoA</a:t>
            </a:r>
            <a:r>
              <a:rPr lang="cs-CZ" altLang="cs-CZ" sz="1800" dirty="0">
                <a:solidFill>
                  <a:srgbClr val="0000CC"/>
                </a:solidFill>
                <a:latin typeface="Arial" charset="0"/>
              </a:rPr>
              <a:t>  i funkci některých enzymů Krebsova cyklu</a:t>
            </a:r>
            <a:r>
              <a:rPr lang="cs-CZ" altLang="cs-CZ" sz="1800" i="1" dirty="0">
                <a:solidFill>
                  <a:srgbClr val="000066"/>
                </a:solidFill>
                <a:latin typeface="Arial" charset="0"/>
              </a:rPr>
              <a:t>, </a:t>
            </a:r>
            <a:endParaRPr lang="cs-CZ" altLang="cs-CZ" sz="1800" dirty="0">
              <a:solidFill>
                <a:srgbClr val="000066"/>
              </a:solidFill>
              <a:latin typeface="Arial" charset="0"/>
            </a:endParaRPr>
          </a:p>
          <a:p>
            <a:pPr>
              <a:spcAft>
                <a:spcPct val="30000"/>
              </a:spcAft>
              <a:buFontTx/>
              <a:buBlip>
                <a:blip r:embed="rId2"/>
              </a:buBlip>
              <a:defRPr/>
            </a:pP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je nezbytný pro</a:t>
            </a:r>
            <a:r>
              <a:rPr lang="cs-CZ" altLang="cs-CZ" sz="1800" i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cs-CZ" altLang="cs-CZ" sz="1800" dirty="0">
                <a:solidFill>
                  <a:srgbClr val="0000CC"/>
                </a:solidFill>
                <a:latin typeface="Arial" charset="0"/>
              </a:rPr>
              <a:t>funkci myokardu, svalů, dýchacích fermentů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, </a:t>
            </a:r>
          </a:p>
          <a:p>
            <a:pPr>
              <a:spcAft>
                <a:spcPct val="30000"/>
              </a:spcAft>
              <a:buFontTx/>
              <a:buBlip>
                <a:blip r:embed="rId2"/>
              </a:buBlip>
              <a:defRPr/>
            </a:pP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podílí na</a:t>
            </a:r>
            <a:r>
              <a:rPr lang="cs-CZ" altLang="cs-CZ" sz="1800" i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cs-CZ" altLang="cs-CZ" sz="1800" dirty="0">
                <a:solidFill>
                  <a:srgbClr val="0000CC"/>
                </a:solidFill>
                <a:latin typeface="Arial" charset="0"/>
              </a:rPr>
              <a:t>zajišťování strukturální funkční integrity buněk a buněčných membrán, na regulaci membránového transportu, na distribuci elektrolytů</a:t>
            </a:r>
            <a:r>
              <a:rPr lang="cs-CZ" altLang="cs-CZ" sz="1800" i="1" dirty="0">
                <a:solidFill>
                  <a:srgbClr val="000066"/>
                </a:solidFill>
                <a:latin typeface="Arial" charset="0"/>
              </a:rPr>
              <a:t>,</a:t>
            </a:r>
            <a:endParaRPr lang="cs-CZ" altLang="cs-CZ" sz="1800" dirty="0">
              <a:solidFill>
                <a:srgbClr val="000066"/>
              </a:solidFill>
              <a:latin typeface="Arial" charset="0"/>
            </a:endParaRPr>
          </a:p>
          <a:p>
            <a:pPr>
              <a:spcAft>
                <a:spcPct val="30000"/>
              </a:spcAft>
              <a:buFontTx/>
              <a:buBlip>
                <a:blip r:embed="rId2"/>
              </a:buBlip>
              <a:defRPr/>
            </a:pP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reguluje </a:t>
            </a:r>
            <a:r>
              <a:rPr lang="cs-CZ" altLang="cs-CZ" sz="1800" dirty="0">
                <a:solidFill>
                  <a:srgbClr val="0000CC"/>
                </a:solidFill>
                <a:latin typeface="Arial" charset="0"/>
              </a:rPr>
              <a:t>neuromuskulární excitabilitu, svalovou kontrakci, krevní tlak a hemostázu</a:t>
            </a:r>
            <a:r>
              <a:rPr lang="cs-CZ" altLang="cs-CZ" sz="1800" i="1" dirty="0">
                <a:solidFill>
                  <a:srgbClr val="000066"/>
                </a:solidFill>
                <a:latin typeface="Arial" charset="0"/>
              </a:rPr>
              <a:t>,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 </a:t>
            </a:r>
          </a:p>
          <a:p>
            <a:pPr>
              <a:spcAft>
                <a:spcPct val="30000"/>
              </a:spcAft>
              <a:buFontTx/>
              <a:buBlip>
                <a:blip r:embed="rId2"/>
              </a:buBlip>
              <a:defRPr/>
            </a:pP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je </a:t>
            </a:r>
            <a:r>
              <a:rPr lang="cs-CZ" altLang="cs-CZ" sz="1800" dirty="0">
                <a:solidFill>
                  <a:srgbClr val="0000CC"/>
                </a:solidFill>
                <a:latin typeface="Arial" charset="0"/>
              </a:rPr>
              <a:t>stavební jednotkou kostí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, které současně slouží jako</a:t>
            </a:r>
            <a:r>
              <a:rPr lang="cs-CZ" altLang="cs-CZ" sz="1800" i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cs-CZ" altLang="cs-CZ" sz="1800" dirty="0">
                <a:solidFill>
                  <a:srgbClr val="0000CC"/>
                </a:solidFill>
                <a:latin typeface="Arial" charset="0"/>
              </a:rPr>
              <a:t>zásobárna Mg.</a:t>
            </a:r>
          </a:p>
          <a:p>
            <a:pPr>
              <a:spcAft>
                <a:spcPct val="30000"/>
              </a:spcAft>
              <a:buFontTx/>
              <a:buBlip>
                <a:blip r:embed="rId2"/>
              </a:buBlip>
              <a:defRPr/>
            </a:pPr>
            <a:endParaRPr lang="cs-CZ" altLang="cs-CZ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468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208963" cy="612775"/>
          </a:xfrm>
          <a:solidFill>
            <a:schemeClr val="bg2"/>
          </a:solidFill>
          <a:effectLst>
            <a:outerShdw dist="45791" dir="2021404" algn="ctr" rotWithShape="0">
              <a:schemeClr val="tx1"/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z="4800" b="1" dirty="0">
                <a:cs typeface="Times New Roman" pitchFamily="18" charset="0"/>
              </a:rPr>
              <a:t>Metabolismus 1 </a:t>
            </a:r>
            <a:r>
              <a:rPr lang="cs-CZ" altLang="cs-CZ" sz="2800" b="1" dirty="0">
                <a:cs typeface="Times New Roman" pitchFamily="18" charset="0"/>
              </a:rPr>
              <a:t>P</a:t>
            </a:r>
            <a:r>
              <a:rPr lang="en-US" altLang="cs-CZ" sz="2800" b="1" dirty="0">
                <a:cs typeface="Arial" charset="0"/>
              </a:rPr>
              <a:t>ř</a:t>
            </a:r>
            <a:r>
              <a:rPr lang="cs-CZ" altLang="cs-CZ" sz="2800" b="1" dirty="0" err="1">
                <a:cs typeface="Times New Roman" pitchFamily="18" charset="0"/>
              </a:rPr>
              <a:t>íjem</a:t>
            </a:r>
            <a:r>
              <a:rPr lang="cs-CZ" altLang="cs-CZ" sz="2800" b="1" dirty="0">
                <a:cs typeface="Times New Roman" pitchFamily="18" charset="0"/>
              </a:rPr>
              <a:t> a absorpce</a:t>
            </a:r>
            <a:r>
              <a:rPr lang="cs-CZ" altLang="cs-CZ" sz="4800" dirty="0"/>
              <a:t> 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84175" y="1871663"/>
            <a:ext cx="8374063" cy="39052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>
            <a:spAutoFit/>
          </a:bodyPr>
          <a:lstStyle>
            <a:lvl1pPr marL="358775" indent="-358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381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0000"/>
              </a:lnSpc>
              <a:spcAft>
                <a:spcPct val="30000"/>
              </a:spcAft>
              <a:buFontTx/>
              <a:buBlip>
                <a:blip r:embed="rId2"/>
              </a:buBlip>
              <a:defRPr/>
            </a:pPr>
            <a:r>
              <a:rPr lang="cs-CZ" altLang="cs-CZ" sz="1800" dirty="0">
                <a:solidFill>
                  <a:srgbClr val="0000CC"/>
                </a:solidFill>
                <a:latin typeface="Arial" charset="0"/>
              </a:rPr>
              <a:t>příjem potravou</a:t>
            </a:r>
            <a:r>
              <a:rPr lang="cs-CZ" altLang="cs-CZ" sz="1800" i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je  kolem 12-13 </a:t>
            </a:r>
            <a:r>
              <a:rPr lang="cs-CZ" altLang="cs-CZ" sz="1800" dirty="0" err="1">
                <a:solidFill>
                  <a:srgbClr val="000066"/>
                </a:solidFill>
                <a:latin typeface="Arial" charset="0"/>
              </a:rPr>
              <a:t>mmol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/d, </a:t>
            </a:r>
            <a:endParaRPr lang="cs-CZ" altLang="cs-CZ" sz="1800" i="1" dirty="0">
              <a:solidFill>
                <a:srgbClr val="000066"/>
              </a:solidFill>
              <a:latin typeface="Arial" charset="0"/>
            </a:endParaRPr>
          </a:p>
          <a:p>
            <a:pPr>
              <a:lnSpc>
                <a:spcPct val="110000"/>
              </a:lnSpc>
              <a:spcAft>
                <a:spcPct val="30000"/>
              </a:spcAft>
              <a:buFontTx/>
              <a:buBlip>
                <a:blip r:embed="rId2"/>
              </a:buBlip>
              <a:defRPr/>
            </a:pPr>
            <a:r>
              <a:rPr lang="cs-CZ" altLang="cs-CZ" sz="1800" dirty="0">
                <a:solidFill>
                  <a:srgbClr val="0000CC"/>
                </a:solidFill>
                <a:latin typeface="Arial" charset="0"/>
              </a:rPr>
              <a:t>hlavními zdroji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 v potravě jsou listová zelenina, ovoce, luštěniny, obilniny, ořechy, mák, káva, čaj, kakao a pitná voda,  </a:t>
            </a:r>
          </a:p>
          <a:p>
            <a:pPr>
              <a:lnSpc>
                <a:spcPct val="110000"/>
              </a:lnSpc>
              <a:spcAft>
                <a:spcPct val="30000"/>
              </a:spcAft>
              <a:buFontTx/>
              <a:buBlip>
                <a:blip r:embed="rId2"/>
              </a:buBlip>
              <a:defRPr/>
            </a:pPr>
            <a:r>
              <a:rPr lang="cs-CZ" altLang="cs-CZ" sz="1800" dirty="0">
                <a:solidFill>
                  <a:srgbClr val="0000CC"/>
                </a:solidFill>
                <a:latin typeface="Arial" charset="0"/>
              </a:rPr>
              <a:t>zvýšené požadavky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 jsou při vysokých fyzických a psychických výkonech, </a:t>
            </a:r>
            <a:br>
              <a:rPr lang="cs-CZ" altLang="cs-CZ" sz="1800" dirty="0">
                <a:solidFill>
                  <a:srgbClr val="000066"/>
                </a:solidFill>
                <a:latin typeface="Arial" charset="0"/>
              </a:rPr>
            </a:b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v období laktace, atp. </a:t>
            </a:r>
          </a:p>
          <a:p>
            <a:pPr>
              <a:lnSpc>
                <a:spcPct val="110000"/>
              </a:lnSpc>
              <a:spcAft>
                <a:spcPct val="30000"/>
              </a:spcAft>
              <a:buFontTx/>
              <a:buBlip>
                <a:blip r:embed="rId2"/>
              </a:buBlip>
              <a:defRPr/>
            </a:pP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v tenkém  střevě se  </a:t>
            </a:r>
            <a:r>
              <a:rPr lang="cs-CZ" altLang="cs-CZ" sz="1800" dirty="0">
                <a:solidFill>
                  <a:srgbClr val="0000CC"/>
                </a:solidFill>
                <a:latin typeface="Arial" charset="0"/>
              </a:rPr>
              <a:t>absorbuje 25 – 50 %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  z požité potravy  pasivně a zčásti </a:t>
            </a:r>
            <a:br>
              <a:rPr lang="cs-CZ" altLang="cs-CZ" sz="1800" dirty="0">
                <a:solidFill>
                  <a:srgbClr val="000066"/>
                </a:solidFill>
                <a:latin typeface="Arial" charset="0"/>
              </a:rPr>
            </a:b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i aktivním transportem navázané na protein vázající Mg; zbytek se vyloučí stolicí, </a:t>
            </a:r>
          </a:p>
          <a:p>
            <a:pPr>
              <a:lnSpc>
                <a:spcPct val="110000"/>
              </a:lnSpc>
              <a:spcAft>
                <a:spcPct val="30000"/>
              </a:spcAft>
              <a:buFontTx/>
              <a:buBlip>
                <a:blip r:embed="rId2"/>
              </a:buBlip>
              <a:defRPr/>
            </a:pPr>
            <a:r>
              <a:rPr lang="cs-CZ" altLang="cs-CZ" sz="1800" dirty="0">
                <a:solidFill>
                  <a:srgbClr val="0000CC"/>
                </a:solidFill>
                <a:latin typeface="Arial" charset="0"/>
              </a:rPr>
              <a:t>absorpci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 zvýší tekutá  strava, vitamín D a acidita střevního obsahu, </a:t>
            </a:r>
          </a:p>
          <a:p>
            <a:pPr>
              <a:lnSpc>
                <a:spcPct val="110000"/>
              </a:lnSpc>
              <a:spcAft>
                <a:spcPct val="30000"/>
              </a:spcAft>
              <a:buFontTx/>
              <a:buBlip>
                <a:blip r:embed="rId2"/>
              </a:buBlip>
              <a:defRPr/>
            </a:pPr>
            <a:r>
              <a:rPr lang="cs-CZ" altLang="cs-CZ" sz="1800" dirty="0">
                <a:solidFill>
                  <a:srgbClr val="0000CC"/>
                </a:solidFill>
                <a:latin typeface="Arial" charset="0"/>
              </a:rPr>
              <a:t>absorpc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i  sníží příjem </a:t>
            </a:r>
            <a:r>
              <a:rPr lang="cs-CZ" altLang="cs-CZ" sz="1800" dirty="0" err="1">
                <a:solidFill>
                  <a:srgbClr val="000066"/>
                </a:solidFill>
                <a:latin typeface="Arial" charset="0"/>
              </a:rPr>
              <a:t>fytátů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, Ca, P, alkoholu a některá léčiva, </a:t>
            </a:r>
          </a:p>
          <a:p>
            <a:pPr>
              <a:lnSpc>
                <a:spcPct val="110000"/>
              </a:lnSpc>
              <a:spcAft>
                <a:spcPct val="30000"/>
              </a:spcAft>
              <a:buFontTx/>
              <a:buBlip>
                <a:blip r:embed="rId2"/>
              </a:buBlip>
              <a:defRPr/>
            </a:pP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absorpce Mg </a:t>
            </a:r>
            <a:r>
              <a:rPr lang="cs-CZ" altLang="cs-CZ" sz="1800" dirty="0">
                <a:solidFill>
                  <a:srgbClr val="0000CC"/>
                </a:solidFill>
                <a:latin typeface="Arial" charset="0"/>
              </a:rPr>
              <a:t>závisí na jeho příjmu a tělesných zásobách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3374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7993261" cy="828377"/>
          </a:xfrm>
          <a:solidFill>
            <a:schemeClr val="bg2"/>
          </a:solidFill>
          <a:effectLst>
            <a:outerShdw dist="63500" dir="2212194" algn="ctr" rotWithShape="0">
              <a:schemeClr val="tx1"/>
            </a:outerShdw>
          </a:effectLst>
        </p:spPr>
        <p:txBody>
          <a:bodyPr>
            <a:normAutofit/>
          </a:bodyPr>
          <a:lstStyle/>
          <a:p>
            <a:pPr eaLnBrk="1" hangingPunct="1">
              <a:lnSpc>
                <a:spcPct val="60000"/>
              </a:lnSpc>
              <a:tabLst>
                <a:tab pos="7535863" algn="r"/>
              </a:tabLst>
              <a:defRPr/>
            </a:pPr>
            <a:r>
              <a:rPr lang="cs-CZ" altLang="cs-CZ" sz="4800" b="1" dirty="0">
                <a:cs typeface="Times New Roman" pitchFamily="18" charset="0"/>
              </a:rPr>
              <a:t>Metabolismus 2 </a:t>
            </a:r>
            <a:br>
              <a:rPr lang="cs-CZ" altLang="cs-CZ" sz="4800" b="1" dirty="0">
                <a:cs typeface="Times New Roman" pitchFamily="18" charset="0"/>
              </a:rPr>
            </a:br>
            <a:r>
              <a:rPr lang="cs-CZ" altLang="cs-CZ" sz="2800" b="1" dirty="0">
                <a:cs typeface="Times New Roman" pitchFamily="18" charset="0"/>
              </a:rPr>
              <a:t>Zásoba a </a:t>
            </a:r>
            <a:r>
              <a:rPr lang="cs-CZ" altLang="cs-CZ" sz="2800" b="1" dirty="0" err="1">
                <a:cs typeface="Times New Roman" pitchFamily="18" charset="0"/>
              </a:rPr>
              <a:t>rozlo</a:t>
            </a:r>
            <a:r>
              <a:rPr lang="en-US" altLang="cs-CZ" sz="2800" b="1" dirty="0">
                <a:cs typeface="Arial" charset="0"/>
              </a:rPr>
              <a:t>ž</a:t>
            </a:r>
            <a:r>
              <a:rPr lang="cs-CZ" altLang="cs-CZ" sz="2800" b="1" dirty="0" err="1">
                <a:cs typeface="Times New Roman" pitchFamily="18" charset="0"/>
              </a:rPr>
              <a:t>ení</a:t>
            </a:r>
            <a:r>
              <a:rPr lang="cs-CZ" altLang="cs-CZ" sz="2800" b="1" dirty="0">
                <a:cs typeface="Times New Roman" pitchFamily="18" charset="0"/>
              </a:rPr>
              <a:t> v organismu</a:t>
            </a:r>
            <a:endParaRPr lang="cs-CZ" altLang="cs-CZ" sz="4800" dirty="0">
              <a:cs typeface="Times New Roman" pitchFamily="18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95288" y="1700213"/>
            <a:ext cx="8137525" cy="477361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>
            <a:spAutoFit/>
          </a:bodyPr>
          <a:lstStyle>
            <a:lvl1pPr marL="358775" indent="-358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381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0000"/>
              </a:lnSpc>
              <a:spcAft>
                <a:spcPct val="20000"/>
              </a:spcAft>
              <a:buFontTx/>
              <a:buBlip>
                <a:blip r:embed="rId2"/>
              </a:buBlip>
              <a:defRPr/>
            </a:pPr>
            <a:r>
              <a:rPr lang="cs-CZ" altLang="cs-CZ" sz="1800" dirty="0">
                <a:solidFill>
                  <a:srgbClr val="0000CC"/>
                </a:solidFill>
                <a:latin typeface="Arial" charset="0"/>
              </a:rPr>
              <a:t>zásoba Mg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 v organismu je asi 800-1150 </a:t>
            </a:r>
            <a:r>
              <a:rPr lang="cs-CZ" altLang="cs-CZ" sz="1800" dirty="0" err="1">
                <a:solidFill>
                  <a:srgbClr val="000066"/>
                </a:solidFill>
                <a:latin typeface="Arial" charset="0"/>
              </a:rPr>
              <a:t>mmol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,  </a:t>
            </a:r>
          </a:p>
          <a:p>
            <a:pPr>
              <a:lnSpc>
                <a:spcPct val="120000"/>
              </a:lnSpc>
              <a:spcAft>
                <a:spcPct val="20000"/>
              </a:spcAft>
              <a:buFontTx/>
              <a:buBlip>
                <a:blip r:embed="rId2"/>
              </a:buBlip>
              <a:defRPr/>
            </a:pP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polovina je uložena v kostech, </a:t>
            </a:r>
          </a:p>
          <a:p>
            <a:pPr>
              <a:lnSpc>
                <a:spcPct val="120000"/>
              </a:lnSpc>
              <a:spcAft>
                <a:spcPct val="20000"/>
              </a:spcAft>
              <a:buFontTx/>
              <a:buBlip>
                <a:blip r:embed="rId2"/>
              </a:buBlip>
              <a:defRPr/>
            </a:pP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čtvrtina ve svalech, kde se koncentrace hořčíku pohybuje kolem 20 </a:t>
            </a:r>
            <a:r>
              <a:rPr lang="cs-CZ" altLang="cs-CZ" sz="1800" dirty="0" err="1">
                <a:solidFill>
                  <a:srgbClr val="000066"/>
                </a:solidFill>
                <a:latin typeface="Arial" charset="0"/>
              </a:rPr>
              <a:t>mmol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/l, </a:t>
            </a:r>
          </a:p>
          <a:p>
            <a:pPr>
              <a:lnSpc>
                <a:spcPct val="120000"/>
              </a:lnSpc>
              <a:spcAft>
                <a:spcPct val="20000"/>
              </a:spcAft>
              <a:buFontTx/>
              <a:buBlip>
                <a:blip r:embed="rId2"/>
              </a:buBlip>
              <a:defRPr/>
            </a:pP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v erytrocytech je kolem 2,5 </a:t>
            </a:r>
            <a:r>
              <a:rPr lang="cs-CZ" altLang="cs-CZ" sz="1800" dirty="0" err="1">
                <a:solidFill>
                  <a:srgbClr val="000066"/>
                </a:solidFill>
                <a:latin typeface="Arial" charset="0"/>
              </a:rPr>
              <a:t>mmol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/l, v séru 0,82 + - 0,16 </a:t>
            </a:r>
            <a:r>
              <a:rPr lang="cs-CZ" altLang="cs-CZ" sz="1800" dirty="0" err="1">
                <a:solidFill>
                  <a:srgbClr val="000066"/>
                </a:solidFill>
                <a:latin typeface="Arial" charset="0"/>
              </a:rPr>
              <a:t>mmol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/l (měřeno AAS) (celkem v krvi asi 1% z celkového množství v organismu), </a:t>
            </a:r>
          </a:p>
          <a:p>
            <a:pPr>
              <a:lnSpc>
                <a:spcPct val="120000"/>
              </a:lnSpc>
              <a:spcAft>
                <a:spcPct val="20000"/>
              </a:spcAft>
              <a:buFontTx/>
              <a:buBlip>
                <a:blip r:embed="rId2"/>
              </a:buBlip>
              <a:defRPr/>
            </a:pP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Mg</a:t>
            </a:r>
            <a:r>
              <a:rPr lang="cs-CZ" altLang="cs-CZ" sz="1800" baseline="30000" dirty="0">
                <a:solidFill>
                  <a:srgbClr val="000066"/>
                </a:solidFill>
                <a:latin typeface="Arial" charset="0"/>
              </a:rPr>
              <a:t>++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 je </a:t>
            </a:r>
            <a:r>
              <a:rPr lang="cs-CZ" altLang="cs-CZ" sz="1800" dirty="0">
                <a:solidFill>
                  <a:srgbClr val="0000CC"/>
                </a:solidFill>
                <a:latin typeface="Arial" charset="0"/>
              </a:rPr>
              <a:t>v plazmě ve 3 formách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: jako volné kationty (55 %), </a:t>
            </a:r>
            <a:r>
              <a:rPr lang="cs-CZ" altLang="cs-CZ" sz="1800" dirty="0" err="1">
                <a:solidFill>
                  <a:srgbClr val="000066"/>
                </a:solidFill>
                <a:latin typeface="Arial" charset="0"/>
              </a:rPr>
              <a:t>ultrafiltrabilní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 komplexy (15 %) a vázané na albumin (30 %), </a:t>
            </a:r>
          </a:p>
          <a:p>
            <a:pPr>
              <a:lnSpc>
                <a:spcPct val="120000"/>
              </a:lnSpc>
              <a:spcAft>
                <a:spcPct val="20000"/>
              </a:spcAft>
              <a:buFontTx/>
              <a:buBlip>
                <a:blip r:embed="rId2"/>
              </a:buBlip>
              <a:defRPr/>
            </a:pP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v jednotlivých orgánech existuje </a:t>
            </a:r>
            <a:r>
              <a:rPr lang="cs-CZ" altLang="cs-CZ" sz="1800" dirty="0">
                <a:solidFill>
                  <a:srgbClr val="0000CC"/>
                </a:solidFill>
                <a:latin typeface="Arial" charset="0"/>
              </a:rPr>
              <a:t>různě rychlá výměna mezi intracelulárním a extracelulárním poolem</a:t>
            </a:r>
            <a:r>
              <a:rPr lang="cs-CZ" altLang="cs-CZ" sz="1800" i="1" dirty="0">
                <a:solidFill>
                  <a:srgbClr val="000066"/>
                </a:solidFill>
                <a:latin typeface="Arial" charset="0"/>
              </a:rPr>
              <a:t>, </a:t>
            </a:r>
            <a:endParaRPr lang="cs-CZ" altLang="cs-CZ" sz="1800" dirty="0">
              <a:solidFill>
                <a:srgbClr val="000066"/>
              </a:solidFill>
              <a:latin typeface="Arial" charset="0"/>
            </a:endParaRPr>
          </a:p>
          <a:p>
            <a:pPr>
              <a:lnSpc>
                <a:spcPct val="120000"/>
              </a:lnSpc>
              <a:spcAft>
                <a:spcPct val="20000"/>
              </a:spcAft>
              <a:buFontTx/>
              <a:buBlip>
                <a:blip r:embed="rId2"/>
              </a:buBlip>
              <a:defRPr/>
            </a:pP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rychlá  je v játrech, pomalejší je v mozku, nervech a nejpomalejší </a:t>
            </a:r>
            <a:br>
              <a:rPr lang="cs-CZ" altLang="cs-CZ" sz="1800" dirty="0">
                <a:solidFill>
                  <a:srgbClr val="000066"/>
                </a:solidFill>
                <a:latin typeface="Arial" charset="0"/>
              </a:rPr>
            </a:b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v kosterních svalech,</a:t>
            </a:r>
          </a:p>
          <a:p>
            <a:pPr>
              <a:lnSpc>
                <a:spcPct val="120000"/>
              </a:lnSpc>
              <a:spcAft>
                <a:spcPct val="20000"/>
              </a:spcAft>
              <a:buFontTx/>
              <a:buBlip>
                <a:blip r:embed="rId2"/>
              </a:buBlip>
              <a:defRPr/>
            </a:pP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 v erytrocytech nastávají změny během minut, v lymfocytech během několika sekund.</a:t>
            </a:r>
          </a:p>
        </p:txBody>
      </p:sp>
    </p:spTree>
    <p:extLst>
      <p:ext uri="{BB962C8B-B14F-4D97-AF65-F5344CB8AC3E}">
        <p14:creationId xmlns:p14="http://schemas.microsoft.com/office/powerpoint/2010/main" val="2531054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Hypomagnesaemia1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9763"/>
            <a:ext cx="8280400" cy="5829300"/>
          </a:xfrm>
          <a:prstGeom prst="rect">
            <a:avLst/>
          </a:prstGeom>
          <a:noFill/>
          <a:ln w="28575">
            <a:solidFill>
              <a:srgbClr val="006699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0865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ypomagnesaemia2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20725"/>
            <a:ext cx="8207375" cy="5416550"/>
          </a:xfrm>
          <a:prstGeom prst="rect">
            <a:avLst/>
          </a:prstGeom>
          <a:noFill/>
          <a:ln w="28575">
            <a:solidFill>
              <a:srgbClr val="006699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864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1500"/>
            <a:ext cx="7620000" cy="612775"/>
          </a:xfrm>
          <a:solidFill>
            <a:schemeClr val="bg2"/>
          </a:solidFill>
          <a:effectLst>
            <a:outerShdw dist="56796" dir="1593903" algn="ctr" rotWithShape="0">
              <a:schemeClr val="tx1"/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z="4800" b="1" dirty="0" err="1">
                <a:cs typeface="Times New Roman" pitchFamily="18" charset="0"/>
              </a:rPr>
              <a:t>Hypomagnezémie</a:t>
            </a:r>
            <a:r>
              <a:rPr lang="cs-CZ" altLang="cs-CZ" sz="4800" b="1" dirty="0">
                <a:cs typeface="Times New Roman" pitchFamily="18" charset="0"/>
              </a:rPr>
              <a:t> 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36588" y="1989138"/>
            <a:ext cx="7869237" cy="11652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>
            <a:spAutoFit/>
          </a:bodyPr>
          <a:lstStyle>
            <a:lvl1pPr marL="358775" indent="-358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381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  <a:buFontTx/>
              <a:buBlip>
                <a:blip r:embed="rId2"/>
              </a:buBlip>
              <a:defRPr/>
            </a:pPr>
            <a:r>
              <a:rPr lang="cs-CZ" altLang="cs-CZ" sz="1800" dirty="0">
                <a:solidFill>
                  <a:srgbClr val="003366"/>
                </a:solidFill>
                <a:latin typeface="Arial" charset="0"/>
              </a:rPr>
              <a:t>je běžná, zvláště u kriticky nemocných (výskyt mezi 20 - 65 %), </a:t>
            </a: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Blip>
                <a:blip r:embed="rId2"/>
              </a:buBlip>
              <a:defRPr/>
            </a:pPr>
            <a:r>
              <a:rPr lang="cs-CZ" altLang="cs-CZ" sz="1800" dirty="0">
                <a:solidFill>
                  <a:srgbClr val="003366"/>
                </a:solidFill>
                <a:latin typeface="Arial" charset="0"/>
              </a:rPr>
              <a:t>těžká bývá spojena s deficitem Mg</a:t>
            </a:r>
            <a:r>
              <a:rPr lang="cs-CZ" altLang="cs-CZ" sz="1800" baseline="30000" dirty="0">
                <a:solidFill>
                  <a:srgbClr val="003366"/>
                </a:solidFill>
                <a:latin typeface="Arial" charset="0"/>
              </a:rPr>
              <a:t>++</a:t>
            </a:r>
            <a:r>
              <a:rPr lang="cs-CZ" altLang="cs-CZ" sz="1800" dirty="0">
                <a:solidFill>
                  <a:srgbClr val="003366"/>
                </a:solidFill>
                <a:latin typeface="Arial" charset="0"/>
              </a:rPr>
              <a:t>, ale při něm může být </a:t>
            </a:r>
            <a:r>
              <a:rPr lang="cs-CZ" altLang="cs-CZ" sz="1800" dirty="0" err="1">
                <a:solidFill>
                  <a:srgbClr val="003366"/>
                </a:solidFill>
                <a:latin typeface="Arial" charset="0"/>
              </a:rPr>
              <a:t>magnezémie</a:t>
            </a:r>
            <a:r>
              <a:rPr lang="cs-CZ" altLang="cs-CZ" sz="1800" dirty="0">
                <a:solidFill>
                  <a:srgbClr val="003366"/>
                </a:solidFill>
                <a:latin typeface="Arial" charset="0"/>
              </a:rPr>
              <a:t> i fyziologická. 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996950" y="3429000"/>
            <a:ext cx="7751763" cy="15208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cs-CZ" altLang="cs-CZ" dirty="0">
                <a:solidFill>
                  <a:srgbClr val="003366"/>
                </a:solidFill>
              </a:rPr>
              <a:t>Pak může pomoci </a:t>
            </a:r>
            <a:r>
              <a:rPr lang="cs-CZ" altLang="cs-CZ" dirty="0">
                <a:solidFill>
                  <a:srgbClr val="0000CC"/>
                </a:solidFill>
              </a:rPr>
              <a:t>retenční test</a:t>
            </a:r>
            <a:r>
              <a:rPr lang="cs-CZ" altLang="cs-CZ" dirty="0">
                <a:solidFill>
                  <a:srgbClr val="003366"/>
                </a:solidFill>
              </a:rPr>
              <a:t>: infuzí během 12 hodin je přivedeno </a:t>
            </a:r>
            <a:br>
              <a:rPr lang="cs-CZ" altLang="cs-CZ" dirty="0">
                <a:solidFill>
                  <a:srgbClr val="003366"/>
                </a:solidFill>
              </a:rPr>
            </a:br>
            <a:r>
              <a:rPr lang="cs-CZ" altLang="cs-CZ" dirty="0">
                <a:solidFill>
                  <a:srgbClr val="003366"/>
                </a:solidFill>
              </a:rPr>
              <a:t>30 </a:t>
            </a:r>
            <a:r>
              <a:rPr lang="cs-CZ" altLang="cs-CZ" dirty="0" err="1">
                <a:solidFill>
                  <a:srgbClr val="003366"/>
                </a:solidFill>
              </a:rPr>
              <a:t>mmol</a:t>
            </a:r>
            <a:r>
              <a:rPr lang="cs-CZ" altLang="cs-CZ" dirty="0">
                <a:solidFill>
                  <a:srgbClr val="003366"/>
                </a:solidFill>
              </a:rPr>
              <a:t> Mg</a:t>
            </a:r>
            <a:r>
              <a:rPr lang="cs-CZ" altLang="cs-CZ" baseline="30000" dirty="0">
                <a:solidFill>
                  <a:srgbClr val="003366"/>
                </a:solidFill>
              </a:rPr>
              <a:t>++</a:t>
            </a:r>
            <a:r>
              <a:rPr lang="cs-CZ" altLang="cs-CZ" dirty="0">
                <a:solidFill>
                  <a:srgbClr val="003366"/>
                </a:solidFill>
              </a:rPr>
              <a:t> a moč je sbírána po 24 hodin počínaje začátkem infuze. </a:t>
            </a:r>
            <a:br>
              <a:rPr lang="cs-CZ" altLang="cs-CZ" dirty="0">
                <a:solidFill>
                  <a:srgbClr val="003366"/>
                </a:solidFill>
              </a:rPr>
            </a:br>
            <a:r>
              <a:rPr lang="cs-CZ" altLang="cs-CZ" dirty="0">
                <a:solidFill>
                  <a:srgbClr val="003366"/>
                </a:solidFill>
              </a:rPr>
              <a:t>Při depleci Mg</a:t>
            </a:r>
            <a:r>
              <a:rPr lang="cs-CZ" altLang="cs-CZ" baseline="30000" dirty="0">
                <a:solidFill>
                  <a:srgbClr val="003366"/>
                </a:solidFill>
              </a:rPr>
              <a:t>++</a:t>
            </a:r>
            <a:r>
              <a:rPr lang="cs-CZ" altLang="cs-CZ" dirty="0">
                <a:solidFill>
                  <a:srgbClr val="003366"/>
                </a:solidFill>
              </a:rPr>
              <a:t> je zadrženo 25 - 50 % podané dávky, jinak je to méně </a:t>
            </a:r>
            <a:br>
              <a:rPr lang="cs-CZ" altLang="cs-CZ" dirty="0">
                <a:solidFill>
                  <a:srgbClr val="003366"/>
                </a:solidFill>
              </a:rPr>
            </a:br>
            <a:r>
              <a:rPr lang="cs-CZ" altLang="cs-CZ" dirty="0">
                <a:solidFill>
                  <a:srgbClr val="003366"/>
                </a:solidFill>
              </a:rPr>
              <a:t>než 25 %. </a:t>
            </a:r>
          </a:p>
        </p:txBody>
      </p:sp>
    </p:spTree>
    <p:extLst>
      <p:ext uri="{BB962C8B-B14F-4D97-AF65-F5344CB8AC3E}">
        <p14:creationId xmlns:p14="http://schemas.microsoft.com/office/powerpoint/2010/main" val="187907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57188"/>
            <a:ext cx="7620000" cy="609600"/>
          </a:xfrm>
          <a:solidFill>
            <a:schemeClr val="bg2"/>
          </a:solidFill>
          <a:effectLst>
            <a:outerShdw dist="53882" dir="2700000" algn="ctr" rotWithShape="0">
              <a:schemeClr val="tx1"/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z="4800" b="1" dirty="0">
                <a:cs typeface="Times New Roman" pitchFamily="18" charset="0"/>
              </a:rPr>
              <a:t>P</a:t>
            </a:r>
            <a:r>
              <a:rPr lang="cs-CZ" altLang="cs-CZ" sz="4800" b="1" dirty="0"/>
              <a:t>ř</a:t>
            </a:r>
            <a:r>
              <a:rPr lang="cs-CZ" altLang="cs-CZ" sz="4800" b="1" dirty="0">
                <a:cs typeface="Times New Roman" pitchFamily="18" charset="0"/>
              </a:rPr>
              <a:t>í</a:t>
            </a:r>
            <a:r>
              <a:rPr lang="cs-CZ" altLang="cs-CZ" sz="4800" b="1" dirty="0"/>
              <a:t>č</a:t>
            </a:r>
            <a:r>
              <a:rPr lang="cs-CZ" altLang="cs-CZ" sz="4800" b="1" dirty="0">
                <a:cs typeface="Times New Roman" pitchFamily="18" charset="0"/>
              </a:rPr>
              <a:t>iny 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50825" y="1290638"/>
            <a:ext cx="8713788" cy="550386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28398" dir="1593903" algn="ctr" rotWithShape="0">
              <a:schemeClr val="tx1"/>
            </a:outerShdw>
          </a:effectLst>
          <a:extLst/>
        </p:spPr>
        <p:txBody>
          <a:bodyPr>
            <a:spAutoFit/>
          </a:bodyPr>
          <a:lstStyle>
            <a:lvl1pPr marL="358775" indent="-358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19138" indent="-1809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5000"/>
              </a:lnSpc>
              <a:spcAft>
                <a:spcPct val="20000"/>
              </a:spcAft>
              <a:buFontTx/>
              <a:buBlip>
                <a:blip r:embed="rId2"/>
              </a:buBlip>
              <a:defRPr/>
            </a:pPr>
            <a:r>
              <a:rPr lang="cs-CZ" altLang="cs-CZ" sz="1800" dirty="0">
                <a:solidFill>
                  <a:srgbClr val="0000CC"/>
                </a:solidFill>
                <a:latin typeface="Arial" charset="0"/>
              </a:rPr>
              <a:t>snížený příjem: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 hladovění, malnutrice dětí, dlouhodobá parenterální výživa, alkoholismus, </a:t>
            </a:r>
            <a:endParaRPr lang="cs-CZ" altLang="cs-CZ" sz="1800" i="1" dirty="0">
              <a:solidFill>
                <a:srgbClr val="000066"/>
              </a:solidFill>
              <a:latin typeface="Arial" charset="0"/>
            </a:endParaRPr>
          </a:p>
          <a:p>
            <a:pPr>
              <a:lnSpc>
                <a:spcPct val="105000"/>
              </a:lnSpc>
              <a:spcAft>
                <a:spcPct val="20000"/>
              </a:spcAft>
              <a:buFontTx/>
              <a:buBlip>
                <a:blip r:embed="rId2"/>
              </a:buBlip>
              <a:defRPr/>
            </a:pPr>
            <a:r>
              <a:rPr lang="cs-CZ" altLang="cs-CZ" sz="1800" dirty="0">
                <a:solidFill>
                  <a:srgbClr val="0000CC"/>
                </a:solidFill>
                <a:latin typeface="Arial" charset="0"/>
              </a:rPr>
              <a:t>gastrointestinální ztráty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: malabsorpční stavy (mýdla s tuky), průjmy, biliární píštěle, resekce tenkého střeva, </a:t>
            </a:r>
            <a:r>
              <a:rPr lang="cs-CZ" altLang="cs-CZ" sz="1800" dirty="0" err="1">
                <a:solidFill>
                  <a:srgbClr val="000066"/>
                </a:solidFill>
                <a:latin typeface="Arial" charset="0"/>
              </a:rPr>
              <a:t>nazogastrické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 odsávání, </a:t>
            </a:r>
            <a:endParaRPr lang="cs-CZ" altLang="cs-CZ" sz="1800" i="1" dirty="0">
              <a:solidFill>
                <a:srgbClr val="000066"/>
              </a:solidFill>
              <a:latin typeface="Arial" charset="0"/>
            </a:endParaRPr>
          </a:p>
          <a:p>
            <a:pPr>
              <a:lnSpc>
                <a:spcPct val="105000"/>
              </a:lnSpc>
              <a:spcAft>
                <a:spcPct val="20000"/>
              </a:spcAft>
              <a:buFontTx/>
              <a:buBlip>
                <a:blip r:embed="rId2"/>
              </a:buBlip>
              <a:defRPr/>
            </a:pPr>
            <a:r>
              <a:rPr lang="cs-CZ" altLang="cs-CZ" sz="1800" dirty="0">
                <a:solidFill>
                  <a:srgbClr val="0000CC"/>
                </a:solidFill>
                <a:latin typeface="Arial" charset="0"/>
              </a:rPr>
              <a:t>renální ztráty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: pro tubulární defekt nebo </a:t>
            </a:r>
            <a:r>
              <a:rPr lang="cs-CZ" altLang="cs-CZ" sz="1800" dirty="0" err="1">
                <a:solidFill>
                  <a:srgbClr val="000066"/>
                </a:solidFill>
                <a:latin typeface="Arial" charset="0"/>
              </a:rPr>
              <a:t>extrarenální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 vlivy, (léky a hormony), </a:t>
            </a:r>
          </a:p>
          <a:p>
            <a:pPr lvl="1">
              <a:lnSpc>
                <a:spcPct val="105000"/>
              </a:lnSpc>
              <a:spcAft>
                <a:spcPct val="2000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diuretika (zvl. kličková) a alkohol zvyšují </a:t>
            </a:r>
            <a:r>
              <a:rPr lang="cs-CZ" altLang="cs-CZ" sz="1800" dirty="0" err="1">
                <a:solidFill>
                  <a:srgbClr val="000066"/>
                </a:solidFill>
                <a:latin typeface="Arial" charset="0"/>
              </a:rPr>
              <a:t>magneziurii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, </a:t>
            </a:r>
          </a:p>
          <a:p>
            <a:pPr lvl="1">
              <a:lnSpc>
                <a:spcPct val="105000"/>
              </a:lnSpc>
              <a:spcAft>
                <a:spcPct val="2000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u chronických alkoholiků je deplece Mg</a:t>
            </a:r>
            <a:r>
              <a:rPr lang="cs-CZ" altLang="cs-CZ" sz="1800" baseline="30000" dirty="0">
                <a:solidFill>
                  <a:srgbClr val="000066"/>
                </a:solidFill>
                <a:latin typeface="Arial" charset="0"/>
              </a:rPr>
              <a:t>++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 pro snížený příjem, zvracení </a:t>
            </a:r>
            <a:br>
              <a:rPr lang="cs-CZ" altLang="cs-CZ" sz="1800" dirty="0">
                <a:solidFill>
                  <a:srgbClr val="000066"/>
                </a:solidFill>
                <a:latin typeface="Arial" charset="0"/>
              </a:rPr>
            </a:b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a průjmy, </a:t>
            </a:r>
          </a:p>
          <a:p>
            <a:pPr lvl="1">
              <a:lnSpc>
                <a:spcPct val="105000"/>
              </a:lnSpc>
              <a:spcAft>
                <a:spcPct val="2000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cs-CZ" altLang="cs-CZ" sz="1800" dirty="0" err="1">
                <a:solidFill>
                  <a:srgbClr val="000066"/>
                </a:solidFill>
                <a:latin typeface="Arial" charset="0"/>
              </a:rPr>
              <a:t>magneziurie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 z poškození renálních tubulů při léčbě aminoglykosidy, </a:t>
            </a:r>
            <a:r>
              <a:rPr lang="cs-CZ" altLang="cs-CZ" sz="1800" dirty="0" err="1">
                <a:solidFill>
                  <a:srgbClr val="000066"/>
                </a:solidFill>
                <a:latin typeface="Arial" charset="0"/>
              </a:rPr>
              <a:t>cisplatinou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, </a:t>
            </a:r>
            <a:r>
              <a:rPr lang="cs-CZ" altLang="cs-CZ" sz="1800" dirty="0" err="1">
                <a:solidFill>
                  <a:srgbClr val="000066"/>
                </a:solidFill>
                <a:latin typeface="Arial" charset="0"/>
              </a:rPr>
              <a:t>amfotericinem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 B a cyklosporinem, </a:t>
            </a:r>
          </a:p>
          <a:p>
            <a:pPr lvl="1">
              <a:lnSpc>
                <a:spcPct val="105000"/>
              </a:lnSpc>
              <a:spcAft>
                <a:spcPct val="2000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cs-CZ" altLang="cs-CZ" sz="1800" dirty="0" err="1">
                <a:solidFill>
                  <a:srgbClr val="000066"/>
                </a:solidFill>
                <a:latin typeface="Arial" charset="0"/>
              </a:rPr>
              <a:t>hyperaldosteronismus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, </a:t>
            </a:r>
            <a:r>
              <a:rPr lang="cs-CZ" altLang="cs-CZ" sz="1800" dirty="0" err="1">
                <a:solidFill>
                  <a:srgbClr val="000066"/>
                </a:solidFill>
                <a:latin typeface="Arial" charset="0"/>
              </a:rPr>
              <a:t>hypokalémie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, </a:t>
            </a:r>
            <a:r>
              <a:rPr lang="cs-CZ" altLang="cs-CZ" sz="1800" dirty="0" err="1">
                <a:solidFill>
                  <a:srgbClr val="000066"/>
                </a:solidFill>
                <a:latin typeface="Arial" charset="0"/>
              </a:rPr>
              <a:t>Bartterův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cs-CZ" altLang="cs-CZ" sz="1800" dirty="0" err="1">
                <a:solidFill>
                  <a:srgbClr val="000066"/>
                </a:solidFill>
                <a:latin typeface="Arial" charset="0"/>
              </a:rPr>
              <a:t>sd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., deplece fosfátů </a:t>
            </a:r>
            <a:br>
              <a:rPr lang="cs-CZ" altLang="cs-CZ" sz="1800" dirty="0">
                <a:solidFill>
                  <a:srgbClr val="000066"/>
                </a:solidFill>
                <a:latin typeface="Arial" charset="0"/>
              </a:rPr>
            </a:b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a kongenitální tubulární defekty reabsorpce Mg</a:t>
            </a:r>
            <a:r>
              <a:rPr lang="cs-CZ" altLang="cs-CZ" sz="1800" baseline="30000" dirty="0">
                <a:solidFill>
                  <a:srgbClr val="000066"/>
                </a:solidFill>
                <a:latin typeface="Arial" charset="0"/>
              </a:rPr>
              <a:t>++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,</a:t>
            </a:r>
            <a:endParaRPr lang="cs-CZ" altLang="cs-CZ" sz="1800" i="1" dirty="0">
              <a:solidFill>
                <a:srgbClr val="000066"/>
              </a:solidFill>
              <a:latin typeface="Arial" charset="0"/>
            </a:endParaRPr>
          </a:p>
          <a:p>
            <a:pPr>
              <a:lnSpc>
                <a:spcPct val="105000"/>
              </a:lnSpc>
              <a:spcAft>
                <a:spcPct val="20000"/>
              </a:spcAft>
              <a:buFontTx/>
              <a:buBlip>
                <a:blip r:embed="rId2"/>
              </a:buBlip>
              <a:defRPr/>
            </a:pPr>
            <a:r>
              <a:rPr lang="cs-CZ" altLang="cs-CZ" sz="1800" dirty="0">
                <a:solidFill>
                  <a:srgbClr val="0000CC"/>
                </a:solidFill>
                <a:latin typeface="Arial" charset="0"/>
              </a:rPr>
              <a:t>redistribuce do buněk:</a:t>
            </a:r>
            <a:r>
              <a:rPr lang="cs-CZ" altLang="cs-CZ" sz="1800" i="1" dirty="0">
                <a:solidFill>
                  <a:srgbClr val="000066"/>
                </a:solidFill>
                <a:latin typeface="Arial" charset="0"/>
              </a:rPr>
              <a:t> </a:t>
            </a:r>
            <a:endParaRPr lang="cs-CZ" altLang="cs-CZ" sz="1800" dirty="0">
              <a:solidFill>
                <a:srgbClr val="000066"/>
              </a:solidFill>
              <a:latin typeface="Arial" charset="0"/>
            </a:endParaRPr>
          </a:p>
          <a:p>
            <a:pPr lvl="1">
              <a:lnSpc>
                <a:spcPct val="105000"/>
              </a:lnSpc>
              <a:spcAft>
                <a:spcPct val="2000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anabolické stavy, </a:t>
            </a:r>
          </a:p>
          <a:p>
            <a:pPr lvl="1">
              <a:lnSpc>
                <a:spcPct val="105000"/>
              </a:lnSpc>
              <a:spcAft>
                <a:spcPct val="2000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rychlý růst buněk (zotavení z malnutrice, působení inzulinu, růst tumorů), ukládání Mg</a:t>
            </a:r>
            <a:r>
              <a:rPr lang="cs-CZ" altLang="cs-CZ" sz="1800" baseline="30000" dirty="0">
                <a:solidFill>
                  <a:srgbClr val="000066"/>
                </a:solidFill>
                <a:latin typeface="Arial" charset="0"/>
              </a:rPr>
              <a:t>++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 do kostí (tzv. "</a:t>
            </a:r>
            <a:r>
              <a:rPr lang="cs-CZ" altLang="cs-CZ" sz="1800" dirty="0" err="1">
                <a:solidFill>
                  <a:srgbClr val="000066"/>
                </a:solidFill>
                <a:latin typeface="Arial" charset="0"/>
              </a:rPr>
              <a:t>hungry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 bone </a:t>
            </a:r>
            <a:r>
              <a:rPr lang="cs-CZ" altLang="cs-CZ" sz="1800" dirty="0" err="1">
                <a:solidFill>
                  <a:srgbClr val="000066"/>
                </a:solidFill>
                <a:latin typeface="Arial" charset="0"/>
              </a:rPr>
              <a:t>sd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." po operacích </a:t>
            </a:r>
            <a:r>
              <a:rPr lang="cs-CZ" altLang="cs-CZ" sz="1800" dirty="0" err="1">
                <a:solidFill>
                  <a:srgbClr val="000066"/>
                </a:solidFill>
                <a:latin typeface="Arial" charset="0"/>
              </a:rPr>
              <a:t>parathyreoidey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) nebo do zraněné tkáně.</a:t>
            </a:r>
          </a:p>
        </p:txBody>
      </p:sp>
    </p:spTree>
    <p:extLst>
      <p:ext uri="{BB962C8B-B14F-4D97-AF65-F5344CB8AC3E}">
        <p14:creationId xmlns:p14="http://schemas.microsoft.com/office/powerpoint/2010/main" val="2994343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1500"/>
            <a:ext cx="7620000" cy="612775"/>
          </a:xfrm>
          <a:solidFill>
            <a:schemeClr val="bg2"/>
          </a:solidFill>
          <a:effectLst>
            <a:outerShdw dist="53882" dir="2700000" algn="ctr" rotWithShape="0">
              <a:schemeClr val="tx1"/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z="4800" b="1" dirty="0">
                <a:cs typeface="Times New Roman" pitchFamily="18" charset="0"/>
              </a:rPr>
              <a:t>Klinické p</a:t>
            </a:r>
            <a:r>
              <a:rPr lang="cs-CZ" altLang="cs-CZ" sz="4800" b="1" dirty="0"/>
              <a:t>ř</a:t>
            </a:r>
            <a:r>
              <a:rPr lang="cs-CZ" altLang="cs-CZ" sz="4800" b="1" dirty="0">
                <a:cs typeface="Times New Roman" pitchFamily="18" charset="0"/>
              </a:rPr>
              <a:t>íznaky</a:t>
            </a:r>
            <a:r>
              <a:rPr lang="cs-CZ" altLang="cs-CZ" sz="4800" b="1" dirty="0"/>
              <a:t> 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95288" y="1690688"/>
            <a:ext cx="8424862" cy="50450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marL="358775" indent="-358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4863" indent="-2667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842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  <a:buFontTx/>
              <a:buBlip>
                <a:blip r:embed="rId2"/>
              </a:buBlip>
              <a:defRPr/>
            </a:pPr>
            <a:r>
              <a:rPr lang="cs-CZ" altLang="cs-CZ" sz="1800" dirty="0">
                <a:solidFill>
                  <a:srgbClr val="0000CC"/>
                </a:solidFill>
                <a:latin typeface="Arial" charset="0"/>
              </a:rPr>
              <a:t>nemusí být žádné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 ani při těžké </a:t>
            </a:r>
            <a:r>
              <a:rPr lang="cs-CZ" altLang="cs-CZ" sz="1800" dirty="0" err="1">
                <a:solidFill>
                  <a:srgbClr val="000066"/>
                </a:solidFill>
                <a:latin typeface="Arial" charset="0"/>
              </a:rPr>
              <a:t>hypomagnezémii</a:t>
            </a:r>
            <a:endParaRPr lang="cs-CZ" altLang="cs-CZ" sz="1800" dirty="0">
              <a:solidFill>
                <a:srgbClr val="000066"/>
              </a:solidFill>
              <a:latin typeface="Arial" charset="0"/>
            </a:endParaRP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Blip>
                <a:blip r:embed="rId2"/>
              </a:buBlip>
              <a:defRPr/>
            </a:pP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bývají i </a:t>
            </a:r>
            <a:r>
              <a:rPr lang="cs-CZ" altLang="cs-CZ" sz="1800" dirty="0" err="1">
                <a:solidFill>
                  <a:srgbClr val="0000CC"/>
                </a:solidFill>
                <a:latin typeface="Arial" charset="0"/>
              </a:rPr>
              <a:t>hypokalémie</a:t>
            </a:r>
            <a:r>
              <a:rPr lang="cs-CZ" altLang="cs-CZ" sz="1800" dirty="0">
                <a:solidFill>
                  <a:srgbClr val="0000CC"/>
                </a:solidFill>
                <a:latin typeface="Arial" charset="0"/>
              </a:rPr>
              <a:t>, </a:t>
            </a:r>
            <a:r>
              <a:rPr lang="cs-CZ" altLang="cs-CZ" sz="1800" dirty="0" err="1">
                <a:solidFill>
                  <a:srgbClr val="0000CC"/>
                </a:solidFill>
                <a:latin typeface="Arial" charset="0"/>
              </a:rPr>
              <a:t>hypokalcémie</a:t>
            </a:r>
            <a:r>
              <a:rPr lang="cs-CZ" altLang="cs-CZ" sz="1800" dirty="0">
                <a:solidFill>
                  <a:srgbClr val="0000CC"/>
                </a:solidFill>
                <a:latin typeface="Arial" charset="0"/>
              </a:rPr>
              <a:t>, </a:t>
            </a:r>
            <a:r>
              <a:rPr lang="cs-CZ" altLang="cs-CZ" sz="1800" dirty="0" err="1">
                <a:solidFill>
                  <a:srgbClr val="0000CC"/>
                </a:solidFill>
                <a:latin typeface="Arial" charset="0"/>
              </a:rPr>
              <a:t>hypofasfatémie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, proto je těžké odlišit příčiny příznaků, </a:t>
            </a: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Blip>
                <a:blip r:embed="rId2"/>
              </a:buBlip>
              <a:defRPr/>
            </a:pP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deplece Mg</a:t>
            </a:r>
            <a:r>
              <a:rPr lang="cs-CZ" altLang="cs-CZ" sz="1800" baseline="30000" dirty="0">
                <a:solidFill>
                  <a:srgbClr val="000066"/>
                </a:solidFill>
                <a:latin typeface="Arial" charset="0"/>
              </a:rPr>
              <a:t>++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 ovlivní </a:t>
            </a:r>
            <a:r>
              <a:rPr lang="cs-CZ" altLang="cs-CZ" sz="1800" dirty="0" err="1">
                <a:solidFill>
                  <a:srgbClr val="000066"/>
                </a:solidFill>
                <a:latin typeface="Arial" charset="0"/>
              </a:rPr>
              <a:t>neurosvalový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 a kardiovaskulární systém. </a:t>
            </a:r>
          </a:p>
          <a:p>
            <a:pPr>
              <a:lnSpc>
                <a:spcPct val="90000"/>
              </a:lnSpc>
              <a:spcAft>
                <a:spcPct val="30000"/>
              </a:spcAft>
              <a:defRPr/>
            </a:pPr>
            <a:br>
              <a:rPr lang="cs-CZ" altLang="cs-CZ" sz="1800" dirty="0">
                <a:solidFill>
                  <a:srgbClr val="000066"/>
                </a:solidFill>
                <a:latin typeface="Arial" charset="0"/>
              </a:rPr>
            </a:br>
            <a:r>
              <a:rPr lang="cs-CZ" altLang="cs-CZ" sz="1800" b="1" dirty="0">
                <a:solidFill>
                  <a:srgbClr val="FFCC00"/>
                </a:solidFill>
                <a:latin typeface="Arial" charset="0"/>
              </a:rPr>
              <a:t>Příznaky:</a:t>
            </a:r>
            <a:endParaRPr lang="cs-CZ" altLang="cs-CZ" sz="1800" b="1" i="1" dirty="0">
              <a:solidFill>
                <a:srgbClr val="FFCC00"/>
              </a:solidFill>
              <a:latin typeface="Arial" charset="0"/>
            </a:endParaRPr>
          </a:p>
          <a:p>
            <a:pPr lvl="1">
              <a:lnSpc>
                <a:spcPct val="120000"/>
              </a:lnSpc>
              <a:spcAft>
                <a:spcPct val="3000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cs-CZ" altLang="cs-CZ" sz="1800" i="1" dirty="0">
                <a:solidFill>
                  <a:srgbClr val="000066"/>
                </a:solidFill>
                <a:latin typeface="Arial" charset="0"/>
              </a:rPr>
              <a:t>svalové: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 slabost, fascikulace, třes, myalgie, neuromuskulární dráždivost až generalizované tetanie, </a:t>
            </a:r>
            <a:endParaRPr lang="cs-CZ" altLang="cs-CZ" sz="1800" i="1" dirty="0">
              <a:solidFill>
                <a:srgbClr val="000066"/>
              </a:solidFill>
              <a:latin typeface="Arial" charset="0"/>
            </a:endParaRPr>
          </a:p>
          <a:p>
            <a:pPr lvl="1">
              <a:lnSpc>
                <a:spcPct val="120000"/>
              </a:lnSpc>
              <a:spcAft>
                <a:spcPct val="3000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cs-CZ" altLang="cs-CZ" sz="1800" dirty="0">
                <a:solidFill>
                  <a:srgbClr val="0000CC"/>
                </a:solidFill>
                <a:latin typeface="Arial" charset="0"/>
              </a:rPr>
              <a:t>kardiovaskulární: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 srdeční arytmie, zvláště komorové (až fibrilace komor), při digitalizaci a současné časté </a:t>
            </a:r>
            <a:r>
              <a:rPr lang="cs-CZ" altLang="cs-CZ" sz="1800" dirty="0" err="1">
                <a:solidFill>
                  <a:srgbClr val="000066"/>
                </a:solidFill>
                <a:latin typeface="Arial" charset="0"/>
              </a:rPr>
              <a:t>hypokalémii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 se zvyšuje toxicita </a:t>
            </a:r>
            <a:r>
              <a:rPr lang="cs-CZ" altLang="cs-CZ" sz="1800" dirty="0" err="1">
                <a:solidFill>
                  <a:srgbClr val="000066"/>
                </a:solidFill>
                <a:latin typeface="Arial" charset="0"/>
              </a:rPr>
              <a:t>digitalisu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, jsou popisovány koronární spazmy, při protrahované </a:t>
            </a:r>
            <a:r>
              <a:rPr lang="cs-CZ" altLang="cs-CZ" sz="1800" dirty="0" err="1">
                <a:solidFill>
                  <a:srgbClr val="000066"/>
                </a:solidFill>
                <a:latin typeface="Arial" charset="0"/>
              </a:rPr>
              <a:t>hypomagnezémii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 nekrózy myokardu, </a:t>
            </a:r>
            <a:endParaRPr lang="cs-CZ" altLang="cs-CZ" sz="1800" i="1" dirty="0">
              <a:solidFill>
                <a:srgbClr val="000066"/>
              </a:solidFill>
              <a:latin typeface="Arial" charset="0"/>
            </a:endParaRPr>
          </a:p>
          <a:p>
            <a:pPr lvl="1">
              <a:lnSpc>
                <a:spcPct val="120000"/>
              </a:lnSpc>
              <a:spcAft>
                <a:spcPct val="3000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cs-CZ" altLang="cs-CZ" sz="1800" dirty="0">
                <a:solidFill>
                  <a:srgbClr val="0000CC"/>
                </a:solidFill>
                <a:latin typeface="Arial" charset="0"/>
              </a:rPr>
              <a:t>psychiatrické: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 deprese, desorientovanost, apatie, psychózy, </a:t>
            </a:r>
            <a:br>
              <a:rPr lang="cs-CZ" altLang="cs-CZ" sz="1800" dirty="0">
                <a:solidFill>
                  <a:srgbClr val="000066"/>
                </a:solidFill>
                <a:latin typeface="Arial" charset="0"/>
              </a:rPr>
            </a:b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až kóma. </a:t>
            </a:r>
          </a:p>
        </p:txBody>
      </p:sp>
    </p:spTree>
    <p:extLst>
      <p:ext uri="{BB962C8B-B14F-4D97-AF65-F5344CB8AC3E}">
        <p14:creationId xmlns:p14="http://schemas.microsoft.com/office/powerpoint/2010/main" val="3635656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1500"/>
            <a:ext cx="7620000" cy="612775"/>
          </a:xfrm>
          <a:solidFill>
            <a:schemeClr val="bg2"/>
          </a:solidFill>
          <a:effectLst>
            <a:outerShdw dist="53882" dir="2700000" algn="ctr" rotWithShape="0">
              <a:schemeClr val="tx1"/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z="4800" b="1" dirty="0">
                <a:cs typeface="Times New Roman" pitchFamily="18" charset="0"/>
              </a:rPr>
              <a:t>Terapie</a:t>
            </a:r>
            <a:endParaRPr lang="cs-CZ" altLang="cs-CZ" sz="4800" dirty="0">
              <a:cs typeface="Times New Roman" pitchFamily="18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92138" y="1504950"/>
            <a:ext cx="8372475" cy="34544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>
            <a:spAutoFit/>
          </a:bodyPr>
          <a:lstStyle>
            <a:lvl1pPr marL="358775" indent="-358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381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ct val="25000"/>
              </a:spcAft>
              <a:buFontTx/>
              <a:buBlip>
                <a:blip r:embed="rId2"/>
              </a:buBlip>
              <a:defRPr/>
            </a:pP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je </a:t>
            </a:r>
            <a:r>
              <a:rPr lang="cs-CZ" altLang="cs-CZ" sz="1800" dirty="0">
                <a:solidFill>
                  <a:srgbClr val="0000CC"/>
                </a:solidFill>
                <a:latin typeface="Arial" charset="0"/>
              </a:rPr>
              <a:t>obtížné odhadnout deficit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 Mg</a:t>
            </a:r>
            <a:r>
              <a:rPr lang="cs-CZ" altLang="cs-CZ" sz="1800" baseline="30000" dirty="0">
                <a:solidFill>
                  <a:srgbClr val="000066"/>
                </a:solidFill>
                <a:latin typeface="Arial" charset="0"/>
              </a:rPr>
              <a:t>++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, při symptomatické </a:t>
            </a:r>
            <a:r>
              <a:rPr lang="cs-CZ" altLang="cs-CZ" sz="1800" dirty="0" err="1">
                <a:solidFill>
                  <a:srgbClr val="000066"/>
                </a:solidFill>
                <a:latin typeface="Arial" charset="0"/>
              </a:rPr>
              <a:t>hypomagnezémii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 je odhad deficitu  0,5 - 1,0 </a:t>
            </a:r>
            <a:r>
              <a:rPr lang="cs-CZ" altLang="cs-CZ" sz="1800" dirty="0" err="1">
                <a:solidFill>
                  <a:srgbClr val="000066"/>
                </a:solidFill>
                <a:latin typeface="Arial" charset="0"/>
              </a:rPr>
              <a:t>mmol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/kg, </a:t>
            </a:r>
            <a:endParaRPr lang="cs-CZ" altLang="cs-CZ" sz="1800" i="1" dirty="0">
              <a:solidFill>
                <a:srgbClr val="000066"/>
              </a:solidFill>
              <a:latin typeface="Arial" charset="0"/>
            </a:endParaRPr>
          </a:p>
          <a:p>
            <a:pPr>
              <a:spcAft>
                <a:spcPct val="25000"/>
              </a:spcAft>
              <a:buFontTx/>
              <a:buBlip>
                <a:blip r:embed="rId2"/>
              </a:buBlip>
              <a:defRPr/>
            </a:pPr>
            <a:r>
              <a:rPr lang="cs-CZ" altLang="cs-CZ" sz="1800" dirty="0">
                <a:solidFill>
                  <a:srgbClr val="0000CC"/>
                </a:solidFill>
                <a:latin typeface="Arial" charset="0"/>
              </a:rPr>
              <a:t>jsou-li zachovány renální funkce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, podává se více než je předpokládaný deficit (až 50 % </a:t>
            </a:r>
            <a:r>
              <a:rPr lang="cs-CZ" altLang="cs-CZ" sz="1800" dirty="0" err="1">
                <a:solidFill>
                  <a:srgbClr val="000066"/>
                </a:solidFill>
                <a:latin typeface="Arial" charset="0"/>
              </a:rPr>
              <a:t>infundovaného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 Mg</a:t>
            </a:r>
            <a:r>
              <a:rPr lang="cs-CZ" altLang="cs-CZ" sz="1800" baseline="30000" dirty="0">
                <a:solidFill>
                  <a:srgbClr val="000066"/>
                </a:solidFill>
                <a:latin typeface="Arial" charset="0"/>
              </a:rPr>
              <a:t>++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 je vyloučeno močí (i při existujícím deficitu </a:t>
            </a:r>
            <a:br>
              <a:rPr lang="cs-CZ" altLang="cs-CZ" sz="1800" dirty="0">
                <a:solidFill>
                  <a:srgbClr val="000066"/>
                </a:solidFill>
                <a:latin typeface="Arial" charset="0"/>
              </a:rPr>
            </a:b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v organismu),</a:t>
            </a:r>
            <a:endParaRPr lang="cs-CZ" altLang="cs-CZ" sz="1800" i="1" dirty="0">
              <a:solidFill>
                <a:srgbClr val="000066"/>
              </a:solidFill>
              <a:latin typeface="Arial" charset="0"/>
            </a:endParaRPr>
          </a:p>
          <a:p>
            <a:pPr>
              <a:spcAft>
                <a:spcPct val="25000"/>
              </a:spcAft>
              <a:buFontTx/>
              <a:buBlip>
                <a:blip r:embed="rId2"/>
              </a:buBlip>
              <a:defRPr/>
            </a:pPr>
            <a:r>
              <a:rPr lang="cs-CZ" altLang="cs-CZ" sz="1800" dirty="0">
                <a:solidFill>
                  <a:srgbClr val="0000CC"/>
                </a:solidFill>
                <a:latin typeface="Arial" charset="0"/>
              </a:rPr>
              <a:t>při renální nedostatečnosti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 se vychází jen z odhadu deficitu, </a:t>
            </a:r>
            <a:endParaRPr lang="cs-CZ" altLang="cs-CZ" sz="1800" i="1" dirty="0">
              <a:solidFill>
                <a:srgbClr val="000066"/>
              </a:solidFill>
              <a:latin typeface="Arial" charset="0"/>
            </a:endParaRPr>
          </a:p>
          <a:p>
            <a:pPr>
              <a:spcAft>
                <a:spcPct val="25000"/>
              </a:spcAft>
              <a:buFontTx/>
              <a:buBlip>
                <a:blip r:embed="rId2"/>
              </a:buBlip>
              <a:defRPr/>
            </a:pPr>
            <a:r>
              <a:rPr lang="cs-CZ" altLang="cs-CZ" sz="1800" dirty="0">
                <a:solidFill>
                  <a:srgbClr val="0000CC"/>
                </a:solidFill>
                <a:latin typeface="Arial" charset="0"/>
              </a:rPr>
              <a:t>těžké akutní stavy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 (komorové arytmie, křeče),15 - 32 </a:t>
            </a:r>
            <a:r>
              <a:rPr lang="cs-CZ" altLang="cs-CZ" sz="1800" dirty="0" err="1">
                <a:solidFill>
                  <a:srgbClr val="000066"/>
                </a:solidFill>
                <a:latin typeface="Arial" charset="0"/>
              </a:rPr>
              <a:t>mmol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 Mg</a:t>
            </a:r>
            <a:r>
              <a:rPr lang="cs-CZ" altLang="cs-CZ" sz="1800" baseline="30000" dirty="0">
                <a:solidFill>
                  <a:srgbClr val="000066"/>
                </a:solidFill>
                <a:latin typeface="Arial" charset="0"/>
              </a:rPr>
              <a:t>++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 ve 100 až 500 ml  5% glukózy/10 - 30 min., </a:t>
            </a:r>
            <a:endParaRPr lang="cs-CZ" altLang="cs-CZ" sz="1800" i="1" dirty="0">
              <a:solidFill>
                <a:srgbClr val="000066"/>
              </a:solidFill>
              <a:latin typeface="Arial" charset="0"/>
            </a:endParaRPr>
          </a:p>
          <a:p>
            <a:pPr>
              <a:spcAft>
                <a:spcPct val="25000"/>
              </a:spcAft>
              <a:buFontTx/>
              <a:buBlip>
                <a:blip r:embed="rId2"/>
              </a:buBlip>
              <a:defRPr/>
            </a:pPr>
            <a:r>
              <a:rPr lang="cs-CZ" altLang="cs-CZ" sz="1800" dirty="0">
                <a:solidFill>
                  <a:srgbClr val="0000CC"/>
                </a:solidFill>
                <a:latin typeface="Arial" charset="0"/>
              </a:rPr>
              <a:t>symptomatické méně naléhavé stavy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, přívod 24 </a:t>
            </a:r>
            <a:r>
              <a:rPr lang="cs-CZ" altLang="cs-CZ" sz="1800" dirty="0" err="1">
                <a:solidFill>
                  <a:srgbClr val="000066"/>
                </a:solidFill>
                <a:latin typeface="Arial" charset="0"/>
              </a:rPr>
              <a:t>mmol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 během 3 - 6 hodin,  </a:t>
            </a:r>
            <a:endParaRPr lang="cs-CZ" altLang="cs-CZ" sz="1800" i="1" dirty="0">
              <a:solidFill>
                <a:srgbClr val="000066"/>
              </a:solidFill>
              <a:latin typeface="Arial" charset="0"/>
            </a:endParaRPr>
          </a:p>
          <a:p>
            <a:pPr>
              <a:spcAft>
                <a:spcPct val="25000"/>
              </a:spcAft>
              <a:buFontTx/>
              <a:buBlip>
                <a:blip r:embed="rId2"/>
              </a:buBlip>
              <a:defRPr/>
            </a:pPr>
            <a:r>
              <a:rPr lang="cs-CZ" altLang="cs-CZ" sz="1800" dirty="0" err="1">
                <a:solidFill>
                  <a:srgbClr val="0000CC"/>
                </a:solidFill>
                <a:latin typeface="Arial" charset="0"/>
              </a:rPr>
              <a:t>nesymptomatické</a:t>
            </a:r>
            <a:r>
              <a:rPr lang="cs-CZ" altLang="cs-CZ" sz="1800" dirty="0">
                <a:solidFill>
                  <a:srgbClr val="0000CC"/>
                </a:solidFill>
                <a:latin typeface="Arial" charset="0"/>
              </a:rPr>
              <a:t> stavy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, přívod 24 - 32 </a:t>
            </a:r>
            <a:r>
              <a:rPr lang="cs-CZ" altLang="cs-CZ" sz="1800" dirty="0" err="1">
                <a:solidFill>
                  <a:srgbClr val="000066"/>
                </a:solidFill>
                <a:latin typeface="Arial" charset="0"/>
              </a:rPr>
              <a:t>mmol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 během 24 hod. a dle potřeby více dní. 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01650" y="5157788"/>
            <a:ext cx="8642350" cy="1301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>
            <a:spAutoFit/>
          </a:bodyPr>
          <a:lstStyle/>
          <a:p>
            <a:pPr>
              <a:spcAft>
                <a:spcPct val="20000"/>
              </a:spcAft>
              <a:defRPr/>
            </a:pPr>
            <a:r>
              <a:rPr lang="cs-CZ" altLang="cs-CZ" b="1" dirty="0">
                <a:solidFill>
                  <a:srgbClr val="FF3300"/>
                </a:solidFill>
              </a:rPr>
              <a:t>Kontroly </a:t>
            </a:r>
            <a:r>
              <a:rPr lang="cs-CZ" altLang="cs-CZ" b="1" dirty="0" err="1">
                <a:solidFill>
                  <a:srgbClr val="FF3300"/>
                </a:solidFill>
              </a:rPr>
              <a:t>magnezémie</a:t>
            </a:r>
            <a:r>
              <a:rPr lang="cs-CZ" altLang="cs-CZ" dirty="0">
                <a:solidFill>
                  <a:srgbClr val="000066"/>
                </a:solidFill>
              </a:rPr>
              <a:t> během léčby nutné! </a:t>
            </a:r>
            <a:endParaRPr lang="cs-CZ" altLang="cs-CZ" b="1" dirty="0">
              <a:solidFill>
                <a:srgbClr val="000066"/>
              </a:solidFill>
            </a:endParaRPr>
          </a:p>
          <a:p>
            <a:pPr>
              <a:spcAft>
                <a:spcPct val="20000"/>
              </a:spcAft>
              <a:defRPr/>
            </a:pPr>
            <a:r>
              <a:rPr lang="cs-CZ" altLang="cs-CZ" b="1" dirty="0">
                <a:solidFill>
                  <a:srgbClr val="FF3300"/>
                </a:solidFill>
              </a:rPr>
              <a:t>Prevence deficitu Mg</a:t>
            </a:r>
            <a:r>
              <a:rPr lang="cs-CZ" altLang="cs-CZ" b="1" baseline="30000" dirty="0">
                <a:solidFill>
                  <a:srgbClr val="FF3300"/>
                </a:solidFill>
              </a:rPr>
              <a:t>++</a:t>
            </a:r>
            <a:r>
              <a:rPr lang="cs-CZ" altLang="cs-CZ" dirty="0">
                <a:solidFill>
                  <a:srgbClr val="000066"/>
                </a:solidFill>
              </a:rPr>
              <a:t> u parenterální výživy, chronických průjmů, dlouhodobého  odsávání žaludeční šťávy, magnezium-ztrácející nefropatie!</a:t>
            </a:r>
          </a:p>
          <a:p>
            <a:pPr>
              <a:spcAft>
                <a:spcPct val="20000"/>
              </a:spcAft>
              <a:defRPr/>
            </a:pPr>
            <a:r>
              <a:rPr lang="cs-CZ" altLang="cs-CZ" dirty="0">
                <a:solidFill>
                  <a:srgbClr val="000066"/>
                </a:solidFill>
              </a:rPr>
              <a:t>Do infuzí se přidává MgSO</a:t>
            </a:r>
            <a:r>
              <a:rPr lang="cs-CZ" altLang="cs-CZ" baseline="-25000" dirty="0">
                <a:solidFill>
                  <a:srgbClr val="000066"/>
                </a:solidFill>
              </a:rPr>
              <a:t>4</a:t>
            </a:r>
            <a:r>
              <a:rPr lang="cs-CZ" altLang="cs-CZ" dirty="0">
                <a:solidFill>
                  <a:srgbClr val="000066"/>
                </a:solidFill>
              </a:rPr>
              <a:t>.7H</a:t>
            </a:r>
            <a:r>
              <a:rPr lang="cs-CZ" altLang="cs-CZ" baseline="-25000" dirty="0">
                <a:solidFill>
                  <a:srgbClr val="000066"/>
                </a:solidFill>
              </a:rPr>
              <a:t>2</a:t>
            </a:r>
            <a:r>
              <a:rPr lang="cs-CZ" altLang="cs-CZ" dirty="0">
                <a:solidFill>
                  <a:srgbClr val="000066"/>
                </a:solidFill>
              </a:rPr>
              <a:t>O </a:t>
            </a:r>
            <a:r>
              <a:rPr lang="cs-CZ" altLang="cs-CZ" dirty="0" err="1">
                <a:solidFill>
                  <a:srgbClr val="000066"/>
                </a:solidFill>
              </a:rPr>
              <a:t>i.v</a:t>
            </a:r>
            <a:r>
              <a:rPr lang="cs-CZ" altLang="cs-CZ" dirty="0">
                <a:solidFill>
                  <a:srgbClr val="000066"/>
                </a:solidFill>
              </a:rPr>
              <a:t>. s obsahem 4 </a:t>
            </a:r>
            <a:r>
              <a:rPr lang="cs-CZ" altLang="cs-CZ" dirty="0" err="1">
                <a:solidFill>
                  <a:srgbClr val="000066"/>
                </a:solidFill>
              </a:rPr>
              <a:t>mmol</a:t>
            </a:r>
            <a:r>
              <a:rPr lang="cs-CZ" altLang="cs-CZ" dirty="0">
                <a:solidFill>
                  <a:srgbClr val="000066"/>
                </a:solidFill>
              </a:rPr>
              <a:t> Mg</a:t>
            </a:r>
            <a:r>
              <a:rPr lang="cs-CZ" altLang="cs-CZ" baseline="30000" dirty="0">
                <a:solidFill>
                  <a:srgbClr val="000066"/>
                </a:solidFill>
              </a:rPr>
              <a:t>++</a:t>
            </a:r>
            <a:r>
              <a:rPr lang="cs-CZ" altLang="cs-CZ" dirty="0">
                <a:solidFill>
                  <a:srgbClr val="000066"/>
                </a:solidFill>
              </a:rPr>
              <a:t>/1 g.</a:t>
            </a:r>
          </a:p>
        </p:txBody>
      </p:sp>
    </p:spTree>
    <p:extLst>
      <p:ext uri="{BB962C8B-B14F-4D97-AF65-F5344CB8AC3E}">
        <p14:creationId xmlns:p14="http://schemas.microsoft.com/office/powerpoint/2010/main" val="1661054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7620000" cy="612775"/>
          </a:xfrm>
          <a:solidFill>
            <a:schemeClr val="bg2"/>
          </a:solidFill>
          <a:effectLst>
            <a:outerShdw dist="53882" dir="2700000" algn="ctr" rotWithShape="0">
              <a:schemeClr val="tx1"/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z="4800" b="1" dirty="0" err="1">
                <a:cs typeface="Times New Roman" pitchFamily="18" charset="0"/>
              </a:rPr>
              <a:t>Hypermagnezémie</a:t>
            </a:r>
            <a:r>
              <a:rPr lang="cs-CZ" altLang="cs-CZ" sz="4800" b="1" dirty="0">
                <a:cs typeface="Times New Roman" pitchFamily="18" charset="0"/>
              </a:rPr>
              <a:t> 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39750" y="1484313"/>
            <a:ext cx="6716713" cy="3968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cs-CZ" altLang="cs-CZ" sz="2000" b="1" dirty="0"/>
              <a:t>Výskyt je vzácnější než </a:t>
            </a:r>
            <a:r>
              <a:rPr lang="cs-CZ" altLang="cs-CZ" sz="2000" b="1" dirty="0" err="1"/>
              <a:t>hypomagnezémie</a:t>
            </a:r>
            <a:r>
              <a:rPr lang="cs-CZ" altLang="cs-CZ" sz="2000" b="1" dirty="0"/>
              <a:t>.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39750" y="2276475"/>
            <a:ext cx="1041504" cy="46166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rgbClr val="000066"/>
            </a:outer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2400" b="1" dirty="0">
                <a:solidFill>
                  <a:schemeClr val="folHlink"/>
                </a:solidFill>
              </a:rPr>
              <a:t>Příčiny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92125" y="2852738"/>
            <a:ext cx="8158163" cy="269398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>
            <a:spAutoFit/>
          </a:bodyPr>
          <a:lstStyle>
            <a:lvl1pPr marL="358775" indent="-358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381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0000"/>
              </a:lnSpc>
              <a:spcAft>
                <a:spcPct val="35000"/>
              </a:spcAft>
              <a:buFontTx/>
              <a:buBlip>
                <a:blip r:embed="rId2"/>
              </a:buBlip>
              <a:defRPr/>
            </a:pP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akutní i chronické </a:t>
            </a:r>
            <a:r>
              <a:rPr lang="cs-CZ" altLang="cs-CZ" sz="1800" dirty="0">
                <a:solidFill>
                  <a:srgbClr val="0000CC"/>
                </a:solidFill>
                <a:latin typeface="Arial" charset="0"/>
              </a:rPr>
              <a:t>renální selhání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; u chronického pokles vylučování při poklesu GF, ale při běžné dietě se </a:t>
            </a:r>
            <a:r>
              <a:rPr lang="cs-CZ" altLang="cs-CZ" sz="1800" dirty="0" err="1">
                <a:solidFill>
                  <a:srgbClr val="000066"/>
                </a:solidFill>
                <a:latin typeface="Arial" charset="0"/>
              </a:rPr>
              <a:t>S_Mg</a:t>
            </a:r>
            <a:r>
              <a:rPr lang="cs-CZ" altLang="cs-CZ" sz="1800" baseline="30000" dirty="0">
                <a:solidFill>
                  <a:srgbClr val="000066"/>
                </a:solidFill>
                <a:latin typeface="Arial" charset="0"/>
              </a:rPr>
              <a:t>++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 ustálí kolem 1,2 </a:t>
            </a:r>
            <a:r>
              <a:rPr lang="cs-CZ" altLang="cs-CZ" sz="1800" dirty="0" err="1">
                <a:solidFill>
                  <a:srgbClr val="000066"/>
                </a:solidFill>
                <a:latin typeface="Arial" charset="0"/>
              </a:rPr>
              <a:t>mmol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/l,</a:t>
            </a:r>
            <a:endParaRPr lang="cs-CZ" altLang="cs-CZ" sz="1800" i="1" dirty="0">
              <a:solidFill>
                <a:srgbClr val="000066"/>
              </a:solidFill>
              <a:latin typeface="Arial" charset="0"/>
            </a:endParaRPr>
          </a:p>
          <a:p>
            <a:pPr>
              <a:lnSpc>
                <a:spcPct val="120000"/>
              </a:lnSpc>
              <a:spcAft>
                <a:spcPct val="35000"/>
              </a:spcAft>
              <a:buFontTx/>
              <a:buBlip>
                <a:blip r:embed="rId2"/>
              </a:buBlip>
              <a:defRPr/>
            </a:pPr>
            <a:r>
              <a:rPr lang="cs-CZ" altLang="cs-CZ" sz="1800" dirty="0" err="1">
                <a:solidFill>
                  <a:srgbClr val="0000CC"/>
                </a:solidFill>
                <a:latin typeface="Arial" charset="0"/>
              </a:rPr>
              <a:t>iatrogenní</a:t>
            </a:r>
            <a:r>
              <a:rPr lang="cs-CZ" altLang="cs-CZ" sz="1800" dirty="0">
                <a:solidFill>
                  <a:srgbClr val="0000CC"/>
                </a:solidFill>
                <a:latin typeface="Arial" charset="0"/>
              </a:rPr>
              <a:t>: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 léčba eklampsie solemi Mg</a:t>
            </a:r>
            <a:r>
              <a:rPr lang="cs-CZ" altLang="cs-CZ" sz="1800" baseline="30000" dirty="0">
                <a:solidFill>
                  <a:srgbClr val="000066"/>
                </a:solidFill>
                <a:latin typeface="Arial" charset="0"/>
              </a:rPr>
              <a:t>++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, laxativa se solemi Mg</a:t>
            </a:r>
            <a:r>
              <a:rPr lang="cs-CZ" altLang="cs-CZ" sz="1800" baseline="30000" dirty="0">
                <a:solidFill>
                  <a:srgbClr val="000066"/>
                </a:solidFill>
                <a:latin typeface="Arial" charset="0"/>
              </a:rPr>
              <a:t>++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, rektální nálevy a </a:t>
            </a:r>
            <a:r>
              <a:rPr lang="cs-CZ" altLang="cs-CZ" sz="1800" dirty="0" err="1">
                <a:solidFill>
                  <a:srgbClr val="000066"/>
                </a:solidFill>
                <a:latin typeface="Arial" charset="0"/>
              </a:rPr>
              <a:t>antacida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 (zvláště při renální insuficienci), intoxikace vitaminem D,</a:t>
            </a:r>
            <a:endParaRPr lang="cs-CZ" altLang="cs-CZ" sz="1800" i="1" dirty="0">
              <a:solidFill>
                <a:srgbClr val="000066"/>
              </a:solidFill>
              <a:latin typeface="Arial" charset="0"/>
            </a:endParaRPr>
          </a:p>
          <a:p>
            <a:pPr>
              <a:lnSpc>
                <a:spcPct val="120000"/>
              </a:lnSpc>
              <a:spcAft>
                <a:spcPct val="35000"/>
              </a:spcAft>
              <a:buFontTx/>
              <a:buBlip>
                <a:blip r:embed="rId2"/>
              </a:buBlip>
              <a:defRPr/>
            </a:pPr>
            <a:r>
              <a:rPr lang="cs-CZ" altLang="cs-CZ" sz="1800" dirty="0">
                <a:solidFill>
                  <a:srgbClr val="0000CC"/>
                </a:solidFill>
                <a:latin typeface="Arial" charset="0"/>
              </a:rPr>
              <a:t>rozsáhlé nekrózy tkání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 (traumata, akutní jaterní dystrofie, hemolýza), </a:t>
            </a:r>
            <a:endParaRPr lang="cs-CZ" altLang="cs-CZ" sz="1800" i="1" dirty="0">
              <a:solidFill>
                <a:srgbClr val="000066"/>
              </a:solidFill>
              <a:latin typeface="Arial" charset="0"/>
            </a:endParaRPr>
          </a:p>
          <a:p>
            <a:pPr>
              <a:lnSpc>
                <a:spcPct val="120000"/>
              </a:lnSpc>
              <a:spcAft>
                <a:spcPct val="35000"/>
              </a:spcAft>
              <a:buFontTx/>
              <a:buBlip>
                <a:blip r:embed="rId2"/>
              </a:buBlip>
              <a:defRPr/>
            </a:pPr>
            <a:r>
              <a:rPr lang="cs-CZ" altLang="cs-CZ" sz="1800" dirty="0">
                <a:solidFill>
                  <a:srgbClr val="0000CC"/>
                </a:solidFill>
                <a:latin typeface="Arial" charset="0"/>
              </a:rPr>
              <a:t>další: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 intoxikace alkoholem, acidózy, diabetické kóma, </a:t>
            </a:r>
            <a:r>
              <a:rPr lang="cs-CZ" altLang="cs-CZ" sz="1800" dirty="0" err="1">
                <a:solidFill>
                  <a:srgbClr val="000066"/>
                </a:solidFill>
                <a:latin typeface="Arial" charset="0"/>
              </a:rPr>
              <a:t>tyreotoxická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 krize a nedostatečnost nadledvin. </a:t>
            </a:r>
          </a:p>
        </p:txBody>
      </p:sp>
    </p:spTree>
    <p:extLst>
      <p:ext uri="{BB962C8B-B14F-4D97-AF65-F5344CB8AC3E}">
        <p14:creationId xmlns:p14="http://schemas.microsoft.com/office/powerpoint/2010/main" val="1327553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AFD38B-0A56-403D-A809-AA0607868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9FF15E-3FC3-4BA7-8175-662E2BCBF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400" dirty="0"/>
              <a:t>Kazda A. </a:t>
            </a:r>
            <a:r>
              <a:rPr lang="cs-CZ" sz="1400" dirty="0" err="1"/>
              <a:t>Hyponatremie</a:t>
            </a:r>
            <a:r>
              <a:rPr lang="cs-CZ" sz="1400" dirty="0"/>
              <a:t> – frekvence, příčiny, </a:t>
            </a:r>
            <a:r>
              <a:rPr lang="cs-CZ" sz="1400" dirty="0" err="1"/>
              <a:t>patobiochemie</a:t>
            </a:r>
            <a:r>
              <a:rPr lang="cs-CZ" sz="1400" dirty="0"/>
              <a:t>  a terapie. Klin. </a:t>
            </a:r>
            <a:r>
              <a:rPr lang="cs-CZ" sz="1400" dirty="0" err="1"/>
              <a:t>Bioch</a:t>
            </a:r>
            <a:r>
              <a:rPr lang="cs-CZ" sz="1400" dirty="0"/>
              <a:t>. Metabolismus, 2018, 26 (47), č. 4, 156 – 164.</a:t>
            </a:r>
          </a:p>
          <a:p>
            <a:r>
              <a:rPr lang="cs-CZ" sz="1400" dirty="0"/>
              <a:t>Kazda A. </a:t>
            </a:r>
            <a:r>
              <a:rPr lang="cs-CZ" sz="1400" dirty="0" err="1"/>
              <a:t>Hypernatremie</a:t>
            </a:r>
            <a:r>
              <a:rPr lang="cs-CZ" sz="1400" dirty="0"/>
              <a:t> – frekvence, příčiny, </a:t>
            </a:r>
            <a:r>
              <a:rPr lang="cs-CZ" sz="1400" dirty="0" err="1"/>
              <a:t>patobiochemie</a:t>
            </a:r>
            <a:r>
              <a:rPr lang="cs-CZ" sz="1400" dirty="0"/>
              <a:t>  a terapie. Klin. </a:t>
            </a:r>
            <a:r>
              <a:rPr lang="cs-CZ" sz="1400" dirty="0" err="1"/>
              <a:t>Bioch</a:t>
            </a:r>
            <a:r>
              <a:rPr lang="cs-CZ" sz="1400" dirty="0"/>
              <a:t>. Metabolismus, 2019, 27 (48), č. 4, 1XX – 1XX.</a:t>
            </a:r>
          </a:p>
          <a:p>
            <a:r>
              <a:rPr lang="cs-CZ" sz="1400" dirty="0"/>
              <a:t>Kazda A, Jabor A. Biochemie a metabolismus </a:t>
            </a:r>
            <a:r>
              <a:rPr lang="cs-CZ" sz="1400" dirty="0" err="1"/>
              <a:t>vodího</a:t>
            </a:r>
            <a:r>
              <a:rPr lang="cs-CZ" sz="1400" dirty="0"/>
              <a:t> a </a:t>
            </a:r>
            <a:r>
              <a:rPr lang="cs-CZ" sz="1400" dirty="0" err="1"/>
              <a:t>minerálového</a:t>
            </a:r>
            <a:r>
              <a:rPr lang="cs-CZ" sz="1400" dirty="0"/>
              <a:t> hospodářství. Kapitola v knize Intenzivní medicína z pohledu interního lékařství (editoři Z. Zadák, E. Havel). Grada, Praha 2017, s.146-164.</a:t>
            </a:r>
          </a:p>
          <a:p>
            <a:endParaRPr lang="cs-CZ" sz="1400" dirty="0"/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4651034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 Box 6"/>
          <p:cNvSpPr txBox="1">
            <a:spLocks noGrp="1" noChangeArrowheads="1"/>
          </p:cNvSpPr>
          <p:nvPr>
            <p:ph type="title"/>
          </p:nvPr>
        </p:nvSpPr>
        <p:spPr>
          <a:xfrm>
            <a:off x="468313" y="333375"/>
            <a:ext cx="7620000" cy="1143000"/>
          </a:xfrm>
          <a:solidFill>
            <a:schemeClr val="bg2"/>
          </a:solidFill>
          <a:effectLst>
            <a:outerShdw dist="45791" dir="2021404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cs-CZ" altLang="cs-CZ" sz="4800" b="1" dirty="0"/>
              <a:t>Klinické příznaky 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68313" y="1557338"/>
            <a:ext cx="5598007" cy="40011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rgbClr val="000066"/>
            </a:outer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2000" b="1" dirty="0"/>
              <a:t>Manifestují se při hodnotách 1,5 </a:t>
            </a:r>
            <a:r>
              <a:rPr lang="cs-CZ" altLang="cs-CZ" sz="2000" b="1" dirty="0" err="1"/>
              <a:t>mmol</a:t>
            </a:r>
            <a:r>
              <a:rPr lang="cs-CZ" altLang="cs-CZ" sz="2000" b="1" dirty="0"/>
              <a:t>/l a vyšších. 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84175" y="2492375"/>
            <a:ext cx="8374063" cy="273208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>
            <a:spAutoFit/>
          </a:bodyPr>
          <a:lstStyle>
            <a:lvl1pPr marL="358775" indent="-358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381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0000"/>
              </a:lnSpc>
              <a:spcAft>
                <a:spcPct val="40000"/>
              </a:spcAft>
              <a:buFontTx/>
              <a:buBlip>
                <a:blip r:embed="rId2"/>
              </a:buBlip>
              <a:defRPr/>
            </a:pPr>
            <a:r>
              <a:rPr lang="cs-CZ" altLang="cs-CZ" sz="1800" i="1" dirty="0">
                <a:solidFill>
                  <a:srgbClr val="000066"/>
                </a:solidFill>
                <a:latin typeface="Arial" charset="0"/>
              </a:rPr>
              <a:t>poruchy </a:t>
            </a:r>
            <a:r>
              <a:rPr lang="cs-CZ" altLang="cs-CZ" sz="1800" dirty="0">
                <a:solidFill>
                  <a:srgbClr val="0000CC"/>
                </a:solidFill>
                <a:latin typeface="Arial" charset="0"/>
              </a:rPr>
              <a:t>centrálního i periferního nervového systému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, parézy, </a:t>
            </a:r>
            <a:r>
              <a:rPr lang="cs-CZ" altLang="cs-CZ" sz="1800" dirty="0" err="1">
                <a:solidFill>
                  <a:srgbClr val="000066"/>
                </a:solidFill>
                <a:latin typeface="Arial" charset="0"/>
              </a:rPr>
              <a:t>stinkterové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 poruchy,  krajně až poruchy vědomí, útlum dechového centra, </a:t>
            </a:r>
            <a:endParaRPr lang="cs-CZ" altLang="cs-CZ" sz="1800" i="1" dirty="0">
              <a:solidFill>
                <a:srgbClr val="000066"/>
              </a:solidFill>
              <a:latin typeface="Arial" charset="0"/>
            </a:endParaRPr>
          </a:p>
          <a:p>
            <a:pPr>
              <a:lnSpc>
                <a:spcPct val="120000"/>
              </a:lnSpc>
              <a:spcAft>
                <a:spcPct val="40000"/>
              </a:spcAft>
              <a:buFontTx/>
              <a:buBlip>
                <a:blip r:embed="rId2"/>
              </a:buBlip>
              <a:defRPr/>
            </a:pPr>
            <a:r>
              <a:rPr lang="cs-CZ" altLang="cs-CZ" sz="1800" dirty="0">
                <a:solidFill>
                  <a:srgbClr val="0000CC"/>
                </a:solidFill>
                <a:latin typeface="Arial" charset="0"/>
              </a:rPr>
              <a:t>poruchy kardiovaskulárního systému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 – hypotenze při periferní vasodilataci, prodloužený interval PR, abnormality vedení vzruchu v myokardu, bradykardie, arytmie až srdeční blokády, </a:t>
            </a:r>
            <a:endParaRPr lang="de-DE" altLang="cs-CZ" sz="1800" i="1" dirty="0">
              <a:solidFill>
                <a:srgbClr val="000066"/>
              </a:solidFill>
              <a:latin typeface="Arial" charset="0"/>
            </a:endParaRPr>
          </a:p>
          <a:p>
            <a:pPr>
              <a:lnSpc>
                <a:spcPct val="120000"/>
              </a:lnSpc>
              <a:spcAft>
                <a:spcPct val="40000"/>
              </a:spcAft>
              <a:buFontTx/>
              <a:buBlip>
                <a:blip r:embed="rId2"/>
              </a:buBlip>
              <a:defRPr/>
            </a:pPr>
            <a:r>
              <a:rPr lang="de-DE" altLang="cs-CZ" sz="1800" dirty="0" err="1">
                <a:solidFill>
                  <a:srgbClr val="0000CC"/>
                </a:solidFill>
                <a:latin typeface="Arial" charset="0"/>
              </a:rPr>
              <a:t>oligurie</a:t>
            </a:r>
            <a:r>
              <a:rPr lang="de-DE" altLang="cs-CZ" sz="1800" i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de-DE" altLang="cs-CZ" sz="1800" dirty="0" err="1">
                <a:solidFill>
                  <a:srgbClr val="000066"/>
                </a:solidFill>
                <a:latin typeface="Arial" charset="0"/>
              </a:rPr>
              <a:t>při</a:t>
            </a:r>
            <a:r>
              <a:rPr lang="de-DE" altLang="cs-CZ" sz="18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de-DE" altLang="cs-CZ" sz="1800" dirty="0" err="1">
                <a:solidFill>
                  <a:srgbClr val="000066"/>
                </a:solidFill>
                <a:latin typeface="Arial" charset="0"/>
              </a:rPr>
              <a:t>hypoperf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u</a:t>
            </a:r>
            <a:r>
              <a:rPr lang="de-DE" altLang="cs-CZ" sz="1800" dirty="0" err="1">
                <a:solidFill>
                  <a:srgbClr val="000066"/>
                </a:solidFill>
                <a:latin typeface="Arial" charset="0"/>
              </a:rPr>
              <a:t>zi</a:t>
            </a:r>
            <a:r>
              <a:rPr lang="de-DE" altLang="cs-CZ" sz="18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de-DE" altLang="cs-CZ" sz="1800" dirty="0" err="1">
                <a:solidFill>
                  <a:srgbClr val="000066"/>
                </a:solidFill>
                <a:latin typeface="Arial" charset="0"/>
              </a:rPr>
              <a:t>ledvin</a:t>
            </a:r>
            <a:r>
              <a:rPr lang="de-DE" altLang="cs-CZ" sz="1800" dirty="0">
                <a:solidFill>
                  <a:srgbClr val="000066"/>
                </a:solidFill>
                <a:latin typeface="Arial" charset="0"/>
              </a:rPr>
              <a:t>, </a:t>
            </a:r>
            <a:endParaRPr lang="de-DE" altLang="cs-CZ" sz="1800" i="1" dirty="0">
              <a:solidFill>
                <a:srgbClr val="000066"/>
              </a:solidFill>
              <a:latin typeface="Arial" charset="0"/>
            </a:endParaRPr>
          </a:p>
          <a:p>
            <a:pPr>
              <a:lnSpc>
                <a:spcPct val="120000"/>
              </a:lnSpc>
              <a:spcAft>
                <a:spcPct val="40000"/>
              </a:spcAft>
              <a:buFontTx/>
              <a:buBlip>
                <a:blip r:embed="rId2"/>
              </a:buBlip>
              <a:defRPr/>
            </a:pPr>
            <a:r>
              <a:rPr lang="de-DE" altLang="cs-CZ" sz="1800" dirty="0" err="1">
                <a:solidFill>
                  <a:srgbClr val="0000CC"/>
                </a:solidFill>
                <a:latin typeface="Arial" charset="0"/>
              </a:rPr>
              <a:t>gastrointestinální</a:t>
            </a:r>
            <a:r>
              <a:rPr lang="de-DE" altLang="cs-CZ" sz="18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de-DE" altLang="cs-CZ" sz="1800" dirty="0" err="1">
                <a:solidFill>
                  <a:srgbClr val="0000CC"/>
                </a:solidFill>
                <a:latin typeface="Arial" charset="0"/>
              </a:rPr>
              <a:t>poruchy</a:t>
            </a:r>
            <a:r>
              <a:rPr lang="de-DE" altLang="cs-CZ" sz="1800" dirty="0">
                <a:solidFill>
                  <a:srgbClr val="000066"/>
                </a:solidFill>
                <a:latin typeface="Arial" charset="0"/>
              </a:rPr>
              <a:t> – </a:t>
            </a:r>
            <a:r>
              <a:rPr lang="de-DE" altLang="cs-CZ" sz="1800" dirty="0" err="1">
                <a:solidFill>
                  <a:srgbClr val="000066"/>
                </a:solidFill>
                <a:latin typeface="Arial" charset="0"/>
              </a:rPr>
              <a:t>nau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z</a:t>
            </a:r>
            <a:r>
              <a:rPr lang="de-DE" altLang="cs-CZ" sz="1800" dirty="0" err="1">
                <a:solidFill>
                  <a:srgbClr val="000066"/>
                </a:solidFill>
                <a:latin typeface="Arial" charset="0"/>
              </a:rPr>
              <a:t>ea</a:t>
            </a:r>
            <a:r>
              <a:rPr lang="de-DE" altLang="cs-CZ" sz="1800" dirty="0">
                <a:solidFill>
                  <a:srgbClr val="000066"/>
                </a:solidFill>
                <a:latin typeface="Arial" charset="0"/>
              </a:rPr>
              <a:t>, </a:t>
            </a:r>
            <a:r>
              <a:rPr lang="de-DE" altLang="cs-CZ" sz="1800" dirty="0" err="1">
                <a:solidFill>
                  <a:srgbClr val="000066"/>
                </a:solidFill>
                <a:latin typeface="Arial" charset="0"/>
              </a:rPr>
              <a:t>pokles</a:t>
            </a:r>
            <a:r>
              <a:rPr lang="de-DE" altLang="cs-CZ" sz="18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de-DE" altLang="cs-CZ" sz="1800" dirty="0" err="1">
                <a:solidFill>
                  <a:srgbClr val="000066"/>
                </a:solidFill>
                <a:latin typeface="Arial" charset="0"/>
              </a:rPr>
              <a:t>sekrece</a:t>
            </a:r>
            <a:r>
              <a:rPr lang="de-DE" altLang="cs-CZ" sz="1800" dirty="0">
                <a:solidFill>
                  <a:srgbClr val="000066"/>
                </a:solidFill>
                <a:latin typeface="Arial" charset="0"/>
              </a:rPr>
              <a:t> v GIT.</a:t>
            </a:r>
            <a:endParaRPr lang="cs-CZ" altLang="cs-CZ" sz="1800" dirty="0">
              <a:solidFill>
                <a:srgbClr val="0000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672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solidFill>
            <a:schemeClr val="bg2"/>
          </a:solidFill>
          <a:effectLst>
            <a:outerShdw dist="53882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cs-CZ" altLang="cs-CZ" sz="4800" b="1" dirty="0"/>
              <a:t>Terapie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57200" y="1622425"/>
            <a:ext cx="8229600" cy="22383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>
            <a:spAutoFit/>
          </a:bodyPr>
          <a:lstStyle>
            <a:lvl1pPr marL="358775" indent="-358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381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  <a:buFontTx/>
              <a:buBlip>
                <a:blip r:embed="rId2"/>
              </a:buBlip>
              <a:defRPr/>
            </a:pP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při </a:t>
            </a:r>
            <a:r>
              <a:rPr lang="cs-CZ" altLang="cs-CZ" sz="1800" dirty="0" err="1">
                <a:solidFill>
                  <a:srgbClr val="000066"/>
                </a:solidFill>
                <a:latin typeface="Arial" charset="0"/>
              </a:rPr>
              <a:t>nesymptomatické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 poruše a normálních renálních funkcích jen </a:t>
            </a:r>
            <a:r>
              <a:rPr lang="cs-CZ" altLang="cs-CZ" sz="1800" dirty="0">
                <a:solidFill>
                  <a:srgbClr val="0000CC"/>
                </a:solidFill>
                <a:latin typeface="Arial" charset="0"/>
              </a:rPr>
              <a:t>přerušení přívodu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, </a:t>
            </a: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Blip>
                <a:blip r:embed="rId2"/>
              </a:buBlip>
              <a:defRPr/>
            </a:pP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u symptomatických nemocných </a:t>
            </a:r>
            <a:r>
              <a:rPr lang="cs-CZ" altLang="cs-CZ" sz="1800" dirty="0" err="1">
                <a:solidFill>
                  <a:srgbClr val="000066"/>
                </a:solidFill>
                <a:latin typeface="Arial" charset="0"/>
              </a:rPr>
              <a:t>i.v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. </a:t>
            </a:r>
            <a:r>
              <a:rPr lang="cs-CZ" altLang="cs-CZ" sz="1800" dirty="0">
                <a:solidFill>
                  <a:srgbClr val="0000CC"/>
                </a:solidFill>
                <a:latin typeface="Arial" charset="0"/>
              </a:rPr>
              <a:t>sole kalcia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cs-CZ" altLang="cs-CZ" sz="1800" dirty="0" err="1">
                <a:solidFill>
                  <a:srgbClr val="000066"/>
                </a:solidFill>
                <a:latin typeface="Arial" charset="0"/>
              </a:rPr>
              <a:t>antagonizující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 nervosvalovou i srdeční toxicitu Mg</a:t>
            </a:r>
            <a:r>
              <a:rPr lang="cs-CZ" altLang="cs-CZ" sz="1800" baseline="30000" dirty="0">
                <a:solidFill>
                  <a:srgbClr val="000066"/>
                </a:solidFill>
                <a:latin typeface="Arial" charset="0"/>
              </a:rPr>
              <a:t>++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,</a:t>
            </a: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Blip>
                <a:blip r:embed="rId2"/>
              </a:buBlip>
              <a:defRPr/>
            </a:pP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těžká </a:t>
            </a:r>
            <a:r>
              <a:rPr lang="cs-CZ" altLang="cs-CZ" sz="1800" dirty="0" err="1">
                <a:solidFill>
                  <a:srgbClr val="000066"/>
                </a:solidFill>
                <a:latin typeface="Arial" charset="0"/>
              </a:rPr>
              <a:t>hypermagnezémie</a:t>
            </a:r>
            <a:r>
              <a:rPr lang="cs-CZ" altLang="cs-CZ" sz="1800" dirty="0">
                <a:solidFill>
                  <a:srgbClr val="000066"/>
                </a:solidFill>
                <a:latin typeface="Arial" charset="0"/>
              </a:rPr>
              <a:t> při renálním selhání může vyžadovat </a:t>
            </a:r>
            <a:r>
              <a:rPr lang="cs-CZ" altLang="cs-CZ" sz="1800" dirty="0">
                <a:solidFill>
                  <a:srgbClr val="0000CC"/>
                </a:solidFill>
                <a:latin typeface="Arial" charset="0"/>
              </a:rPr>
              <a:t>dialyzační léčbu. 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785813" y="4292600"/>
            <a:ext cx="7572375" cy="15208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cs-CZ" altLang="cs-CZ" dirty="0">
                <a:solidFill>
                  <a:srgbClr val="000066"/>
                </a:solidFill>
              </a:rPr>
              <a:t>Kromě celkového Mg lze měřit i jeho </a:t>
            </a:r>
            <a:r>
              <a:rPr lang="cs-CZ" altLang="cs-CZ" b="1" dirty="0">
                <a:solidFill>
                  <a:srgbClr val="FF3300"/>
                </a:solidFill>
              </a:rPr>
              <a:t>ionizovaný podíl</a:t>
            </a:r>
            <a:r>
              <a:rPr lang="cs-CZ" altLang="cs-CZ" b="1" dirty="0">
                <a:solidFill>
                  <a:srgbClr val="000066"/>
                </a:solidFill>
              </a:rPr>
              <a:t>.</a:t>
            </a:r>
            <a:r>
              <a:rPr lang="cs-CZ" altLang="cs-CZ" dirty="0">
                <a:solidFill>
                  <a:srgbClr val="000066"/>
                </a:solidFill>
              </a:rPr>
              <a:t> </a:t>
            </a:r>
          </a:p>
          <a:p>
            <a:pPr algn="ctr">
              <a:lnSpc>
                <a:spcPct val="130000"/>
              </a:lnSpc>
              <a:defRPr/>
            </a:pPr>
            <a:r>
              <a:rPr lang="cs-CZ" altLang="cs-CZ" dirty="0">
                <a:solidFill>
                  <a:srgbClr val="000066"/>
                </a:solidFill>
              </a:rPr>
              <a:t>Jsou sledovány vztahy Mg</a:t>
            </a:r>
            <a:r>
              <a:rPr lang="cs-CZ" altLang="cs-CZ" baseline="30000" dirty="0">
                <a:solidFill>
                  <a:srgbClr val="000066"/>
                </a:solidFill>
              </a:rPr>
              <a:t>++</a:t>
            </a:r>
            <a:r>
              <a:rPr lang="cs-CZ" altLang="cs-CZ" dirty="0">
                <a:solidFill>
                  <a:srgbClr val="000066"/>
                </a:solidFill>
              </a:rPr>
              <a:t> k migréně, bronchiálnímu astmatu, patologickému těhotenství, </a:t>
            </a:r>
            <a:r>
              <a:rPr lang="cs-CZ" altLang="cs-CZ" dirty="0" err="1">
                <a:solidFill>
                  <a:srgbClr val="000066"/>
                </a:solidFill>
              </a:rPr>
              <a:t>potransplantační</a:t>
            </a:r>
            <a:r>
              <a:rPr lang="cs-CZ" altLang="cs-CZ" dirty="0">
                <a:solidFill>
                  <a:srgbClr val="000066"/>
                </a:solidFill>
              </a:rPr>
              <a:t> léčbě cyklosporinem, diabetu a traumatům mozku. </a:t>
            </a:r>
            <a:r>
              <a:rPr lang="de-DE" altLang="cs-CZ" dirty="0" err="1">
                <a:solidFill>
                  <a:srgbClr val="000066"/>
                </a:solidFill>
              </a:rPr>
              <a:t>Dosud</a:t>
            </a:r>
            <a:r>
              <a:rPr lang="de-DE" altLang="cs-CZ" dirty="0">
                <a:solidFill>
                  <a:srgbClr val="000066"/>
                </a:solidFill>
              </a:rPr>
              <a:t> </a:t>
            </a:r>
            <a:r>
              <a:rPr lang="de-DE" altLang="cs-CZ" dirty="0" err="1">
                <a:solidFill>
                  <a:srgbClr val="000066"/>
                </a:solidFill>
              </a:rPr>
              <a:t>jde</a:t>
            </a:r>
            <a:r>
              <a:rPr lang="de-DE" altLang="cs-CZ" dirty="0">
                <a:solidFill>
                  <a:srgbClr val="000066"/>
                </a:solidFill>
              </a:rPr>
              <a:t> </a:t>
            </a:r>
            <a:r>
              <a:rPr lang="de-DE" altLang="cs-CZ" dirty="0" err="1">
                <a:solidFill>
                  <a:srgbClr val="000066"/>
                </a:solidFill>
              </a:rPr>
              <a:t>jen</a:t>
            </a:r>
            <a:r>
              <a:rPr lang="de-DE" altLang="cs-CZ" dirty="0">
                <a:solidFill>
                  <a:srgbClr val="000066"/>
                </a:solidFill>
              </a:rPr>
              <a:t> o </a:t>
            </a:r>
            <a:r>
              <a:rPr lang="de-DE" altLang="cs-CZ" dirty="0" err="1">
                <a:solidFill>
                  <a:srgbClr val="000066"/>
                </a:solidFill>
              </a:rPr>
              <a:t>klinické</a:t>
            </a:r>
            <a:r>
              <a:rPr lang="de-DE" altLang="cs-CZ" dirty="0">
                <a:solidFill>
                  <a:srgbClr val="000066"/>
                </a:solidFill>
              </a:rPr>
              <a:t> </a:t>
            </a:r>
            <a:r>
              <a:rPr lang="de-DE" altLang="cs-CZ" dirty="0" err="1">
                <a:solidFill>
                  <a:srgbClr val="000066"/>
                </a:solidFill>
              </a:rPr>
              <a:t>experimenty</a:t>
            </a:r>
            <a:r>
              <a:rPr lang="de-DE" altLang="cs-CZ" dirty="0">
                <a:solidFill>
                  <a:srgbClr val="000066"/>
                </a:solidFill>
              </a:rPr>
              <a:t>.</a:t>
            </a:r>
            <a:endParaRPr lang="cs-CZ" altLang="cs-CZ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543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92150"/>
            <a:ext cx="7772400" cy="1470025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4800" b="1" dirty="0"/>
              <a:t>Vápenatý kationt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071563" y="2924175"/>
            <a:ext cx="738028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0033CC"/>
                </a:solidFill>
              </a:rPr>
              <a:t>Metabolický význam:</a:t>
            </a:r>
          </a:p>
          <a:p>
            <a:pPr>
              <a:defRPr/>
            </a:pPr>
            <a:endParaRPr lang="cs-CZ" altLang="cs-CZ" sz="2000" b="1" dirty="0"/>
          </a:p>
          <a:p>
            <a:pPr>
              <a:defRPr/>
            </a:pPr>
            <a:r>
              <a:rPr lang="cs-CZ" altLang="cs-CZ" sz="2400" b="1" dirty="0"/>
              <a:t>Má funkci v kostním metabolismu, koagulaci,</a:t>
            </a:r>
          </a:p>
          <a:p>
            <a:pPr>
              <a:defRPr/>
            </a:pPr>
            <a:r>
              <a:rPr lang="cs-CZ" altLang="cs-CZ" sz="2400" b="1" dirty="0"/>
              <a:t>adhezi destiček, neuromuskulární aktivitě,</a:t>
            </a:r>
          </a:p>
          <a:p>
            <a:pPr>
              <a:defRPr/>
            </a:pPr>
            <a:r>
              <a:rPr lang="cs-CZ" altLang="cs-CZ" sz="2400" b="1" dirty="0"/>
              <a:t>elektrofyziologii srdce a hladkého svalstva,</a:t>
            </a:r>
          </a:p>
          <a:p>
            <a:pPr>
              <a:defRPr/>
            </a:pPr>
            <a:r>
              <a:rPr lang="cs-CZ" altLang="cs-CZ" sz="2400" b="1" dirty="0"/>
              <a:t>nervovém vedení vzruchu, vylučování hormonů.</a:t>
            </a:r>
          </a:p>
        </p:txBody>
      </p:sp>
    </p:spTree>
    <p:extLst>
      <p:ext uri="{BB962C8B-B14F-4D97-AF65-F5344CB8AC3E}">
        <p14:creationId xmlns:p14="http://schemas.microsoft.com/office/powerpoint/2010/main" val="10258394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146300" y="204788"/>
            <a:ext cx="4841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altLang="cs-CZ" sz="4000" b="1" dirty="0" err="1"/>
              <a:t>Hypokalcémie</a:t>
            </a:r>
            <a:endParaRPr lang="cs-CZ" altLang="cs-CZ" sz="4000" b="1" dirty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539750" y="1341438"/>
            <a:ext cx="7848600" cy="450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altLang="cs-CZ" sz="2800" b="1" dirty="0">
                <a:solidFill>
                  <a:srgbClr val="0033CC"/>
                </a:solidFill>
              </a:rPr>
              <a:t>Příčiny: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cs-CZ" altLang="cs-CZ" b="1" dirty="0" err="1">
                <a:solidFill>
                  <a:schemeClr val="hlink"/>
                </a:solidFill>
              </a:rPr>
              <a:t>Hypoproteinémie</a:t>
            </a:r>
            <a:r>
              <a:rPr lang="cs-CZ" altLang="cs-CZ" b="1" dirty="0">
                <a:solidFill>
                  <a:schemeClr val="hlink"/>
                </a:solidFill>
              </a:rPr>
              <a:t>.</a:t>
            </a:r>
          </a:p>
          <a:p>
            <a:pPr>
              <a:buFontTx/>
              <a:buAutoNum type="arabicPeriod"/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Nekrotizující pankreatitida.</a:t>
            </a:r>
          </a:p>
          <a:p>
            <a:pPr>
              <a:buFontTx/>
              <a:buAutoNum type="arabicPeriod"/>
              <a:defRPr/>
            </a:pPr>
            <a:r>
              <a:rPr lang="cs-CZ" altLang="cs-CZ" b="1" dirty="0" err="1">
                <a:solidFill>
                  <a:schemeClr val="hlink"/>
                </a:solidFill>
              </a:rPr>
              <a:t>Hypoparathyreóza</a:t>
            </a:r>
            <a:r>
              <a:rPr lang="cs-CZ" altLang="cs-CZ" b="1" dirty="0">
                <a:solidFill>
                  <a:schemeClr val="hlink"/>
                </a:solidFill>
              </a:rPr>
              <a:t>, </a:t>
            </a:r>
            <a:r>
              <a:rPr lang="cs-CZ" altLang="cs-CZ" b="1" dirty="0" err="1">
                <a:solidFill>
                  <a:schemeClr val="hlink"/>
                </a:solidFill>
              </a:rPr>
              <a:t>pseudohypoparatyreóza</a:t>
            </a:r>
            <a:r>
              <a:rPr lang="cs-CZ" altLang="cs-CZ" b="1" dirty="0">
                <a:solidFill>
                  <a:schemeClr val="hlink"/>
                </a:solidFill>
              </a:rPr>
              <a:t>.</a:t>
            </a:r>
          </a:p>
          <a:p>
            <a:pPr>
              <a:buFontTx/>
              <a:buAutoNum type="arabicPeriod"/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Onemocnění ledvin</a:t>
            </a:r>
            <a:r>
              <a:rPr lang="cs-CZ" altLang="cs-CZ" b="1" dirty="0"/>
              <a:t>: tubulů i parenchymu, vázne tvorba vitaminu D3, je </a:t>
            </a:r>
            <a:r>
              <a:rPr lang="cs-CZ" altLang="cs-CZ" b="1" dirty="0" err="1"/>
              <a:t>hyperfosfatémie</a:t>
            </a:r>
            <a:r>
              <a:rPr lang="cs-CZ" altLang="cs-CZ" b="1" dirty="0"/>
              <a:t>. </a:t>
            </a:r>
          </a:p>
          <a:p>
            <a:pPr>
              <a:buFontTx/>
              <a:buAutoNum type="arabicPeriod"/>
              <a:defRPr/>
            </a:pPr>
            <a:r>
              <a:rPr lang="cs-CZ" altLang="cs-CZ" b="1" dirty="0" err="1">
                <a:solidFill>
                  <a:schemeClr val="hlink"/>
                </a:solidFill>
              </a:rPr>
              <a:t>Hypomagnezémie</a:t>
            </a:r>
            <a:r>
              <a:rPr lang="cs-CZ" altLang="cs-CZ" b="1" dirty="0"/>
              <a:t>: vázne uvolnění PTH.</a:t>
            </a:r>
          </a:p>
          <a:p>
            <a:pPr>
              <a:buFontTx/>
              <a:buAutoNum type="arabicPeriod"/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Cytostatická léčba</a:t>
            </a:r>
            <a:r>
              <a:rPr lang="cs-CZ" altLang="cs-CZ" b="1" dirty="0"/>
              <a:t>: rozpad buněk, uvolnění fosforu.</a:t>
            </a:r>
          </a:p>
          <a:p>
            <a:pPr>
              <a:buFontTx/>
              <a:buAutoNum type="arabicPeriod"/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Sepse</a:t>
            </a:r>
            <a:r>
              <a:rPr lang="cs-CZ" altLang="cs-CZ" b="1" dirty="0"/>
              <a:t>: citrát z transfuzí, chelátové komplexy s Ca</a:t>
            </a:r>
            <a:r>
              <a:rPr lang="cs-CZ" altLang="cs-CZ" b="1" baseline="30000" dirty="0"/>
              <a:t>++</a:t>
            </a:r>
            <a:r>
              <a:rPr lang="cs-CZ" altLang="cs-CZ" b="1" dirty="0"/>
              <a:t>, rezistence na PTH a vitamin D, </a:t>
            </a:r>
            <a:r>
              <a:rPr lang="cs-CZ" altLang="cs-CZ" b="1" dirty="0" err="1"/>
              <a:t>hypoalbuminémie</a:t>
            </a:r>
            <a:r>
              <a:rPr lang="cs-CZ" altLang="cs-CZ" b="1" dirty="0"/>
              <a:t>. </a:t>
            </a:r>
          </a:p>
          <a:p>
            <a:pPr>
              <a:buFontTx/>
              <a:buAutoNum type="arabicPeriod"/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Neonatální</a:t>
            </a:r>
            <a:r>
              <a:rPr lang="cs-CZ" altLang="cs-CZ" b="1" dirty="0"/>
              <a:t>: časná u nedonošených, pozdní při krmení kravským mlékem (bohaté P), u děti matek s </a:t>
            </a:r>
            <a:r>
              <a:rPr lang="cs-CZ" altLang="cs-CZ" b="1" dirty="0" err="1"/>
              <a:t>hyperparatyreózou</a:t>
            </a:r>
            <a:r>
              <a:rPr lang="cs-CZ" altLang="cs-CZ" b="1" dirty="0"/>
              <a:t>.</a:t>
            </a:r>
          </a:p>
          <a:p>
            <a:pPr>
              <a:buFontTx/>
              <a:buAutoNum type="arabicPeriod"/>
              <a:defRPr/>
            </a:pPr>
            <a:r>
              <a:rPr lang="cs-CZ" altLang="cs-CZ" b="1" dirty="0" err="1">
                <a:solidFill>
                  <a:schemeClr val="hlink"/>
                </a:solidFill>
              </a:rPr>
              <a:t>Osteoblastické</a:t>
            </a:r>
            <a:r>
              <a:rPr lang="cs-CZ" altLang="cs-CZ" b="1" dirty="0">
                <a:solidFill>
                  <a:schemeClr val="hlink"/>
                </a:solidFill>
              </a:rPr>
              <a:t> tumory.</a:t>
            </a:r>
          </a:p>
          <a:p>
            <a:pPr>
              <a:buFontTx/>
              <a:buAutoNum type="arabicPeriod"/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Léky tlumící osteoklasty</a:t>
            </a:r>
            <a:r>
              <a:rPr lang="cs-CZ" altLang="cs-CZ" b="1" dirty="0"/>
              <a:t> (</a:t>
            </a:r>
            <a:r>
              <a:rPr lang="cs-CZ" altLang="cs-CZ" b="1" dirty="0" err="1"/>
              <a:t>bisfosfonáty</a:t>
            </a:r>
            <a:r>
              <a:rPr lang="cs-CZ" altLang="cs-CZ" b="1" dirty="0"/>
              <a:t>, kalcitonin) </a:t>
            </a:r>
            <a:r>
              <a:rPr lang="cs-CZ" altLang="cs-CZ" b="1" dirty="0">
                <a:solidFill>
                  <a:schemeClr val="hlink"/>
                </a:solidFill>
              </a:rPr>
              <a:t>aktivující osteoblasty</a:t>
            </a:r>
            <a:r>
              <a:rPr lang="cs-CZ" altLang="cs-CZ" b="1" dirty="0"/>
              <a:t> (předávkování fluoridů).</a:t>
            </a:r>
          </a:p>
        </p:txBody>
      </p:sp>
    </p:spTree>
    <p:extLst>
      <p:ext uri="{BB962C8B-B14F-4D97-AF65-F5344CB8AC3E}">
        <p14:creationId xmlns:p14="http://schemas.microsoft.com/office/powerpoint/2010/main" val="3644034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146300" y="204788"/>
            <a:ext cx="4841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altLang="cs-CZ" sz="4000" b="1" dirty="0" err="1"/>
              <a:t>Hypokalcémie</a:t>
            </a:r>
            <a:endParaRPr lang="cs-CZ" altLang="cs-CZ" sz="4000" b="1" dirty="0"/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6732588" y="6381750"/>
            <a:ext cx="20875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400" b="1"/>
              <a:t>Egi 2011, Girndt 2011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250825" y="1196975"/>
            <a:ext cx="8713788" cy="539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cs-CZ" altLang="cs-CZ" sz="2400" b="1" dirty="0">
                <a:solidFill>
                  <a:srgbClr val="0033CC"/>
                </a:solidFill>
              </a:rPr>
              <a:t>Klinické příznaky:</a:t>
            </a:r>
          </a:p>
          <a:p>
            <a:pPr>
              <a:defRPr/>
            </a:pPr>
            <a:r>
              <a:rPr lang="cs-CZ" altLang="cs-CZ" b="1" dirty="0"/>
              <a:t>Akutní se stává symptomatická při hodnotách Ca &lt; 1,85 </a:t>
            </a:r>
            <a:r>
              <a:rPr lang="cs-CZ" altLang="cs-CZ" b="1" dirty="0" err="1"/>
              <a:t>mmol</a:t>
            </a:r>
            <a:r>
              <a:rPr lang="cs-CZ" altLang="cs-CZ" b="1" dirty="0"/>
              <a:t>/l</a:t>
            </a:r>
          </a:p>
          <a:p>
            <a:pPr>
              <a:defRPr/>
            </a:pPr>
            <a:r>
              <a:rPr lang="cs-CZ" altLang="cs-CZ" b="1" dirty="0"/>
              <a:t>a Ca</a:t>
            </a:r>
            <a:r>
              <a:rPr lang="cs-CZ" altLang="cs-CZ" b="1" baseline="30000" dirty="0"/>
              <a:t>++</a:t>
            </a:r>
            <a:r>
              <a:rPr lang="cs-CZ" altLang="cs-CZ" b="1" dirty="0"/>
              <a:t> &lt; 0,9 </a:t>
            </a:r>
            <a:r>
              <a:rPr lang="cs-CZ" altLang="cs-CZ" b="1" dirty="0" err="1"/>
              <a:t>mmol</a:t>
            </a:r>
            <a:r>
              <a:rPr lang="cs-CZ" altLang="cs-CZ" b="1" dirty="0"/>
              <a:t>/l. Studie 7024 kriticky nemocných: Ca</a:t>
            </a:r>
            <a:r>
              <a:rPr lang="cs-CZ" altLang="cs-CZ" b="1" baseline="30000" dirty="0"/>
              <a:t>++</a:t>
            </a:r>
            <a:r>
              <a:rPr lang="cs-CZ" altLang="cs-CZ" b="1" dirty="0"/>
              <a:t> &lt; 0,8 </a:t>
            </a:r>
            <a:r>
              <a:rPr lang="cs-CZ" altLang="cs-CZ" b="1" dirty="0" err="1"/>
              <a:t>mmol</a:t>
            </a:r>
            <a:r>
              <a:rPr lang="cs-CZ" altLang="cs-CZ" b="1" dirty="0"/>
              <a:t>/l</a:t>
            </a:r>
          </a:p>
          <a:p>
            <a:pPr>
              <a:defRPr/>
            </a:pPr>
            <a:r>
              <a:rPr lang="cs-CZ" altLang="cs-CZ" b="1" dirty="0"/>
              <a:t>je nezávislým prediktorem mortality. </a:t>
            </a:r>
          </a:p>
          <a:p>
            <a:pPr>
              <a:buClr>
                <a:srgbClr val="0033CC"/>
              </a:buClr>
              <a:buSzPct val="150000"/>
              <a:buFontTx/>
              <a:buChar char="•"/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 Neuromuskulární</a:t>
            </a:r>
            <a:r>
              <a:rPr lang="cs-CZ" altLang="cs-CZ" b="1" dirty="0"/>
              <a:t>: parestézie, chvění prstů a rtů, pozitivní příznak </a:t>
            </a:r>
            <a:r>
              <a:rPr lang="cs-CZ" altLang="cs-CZ" b="1" dirty="0" err="1"/>
              <a:t>Chvostkův</a:t>
            </a:r>
            <a:endParaRPr lang="cs-CZ" altLang="cs-CZ" b="1" dirty="0"/>
          </a:p>
          <a:p>
            <a:pPr>
              <a:buClr>
                <a:srgbClr val="0033CC"/>
              </a:buClr>
              <a:buSzPct val="150000"/>
              <a:defRPr/>
            </a:pPr>
            <a:r>
              <a:rPr lang="cs-CZ" altLang="cs-CZ" b="1" dirty="0"/>
              <a:t>   a </a:t>
            </a:r>
            <a:r>
              <a:rPr lang="cs-CZ" altLang="cs-CZ" b="1" dirty="0" err="1"/>
              <a:t>Trousseauův</a:t>
            </a:r>
            <a:r>
              <a:rPr lang="cs-CZ" altLang="cs-CZ" b="1" dirty="0"/>
              <a:t>.</a:t>
            </a:r>
          </a:p>
          <a:p>
            <a:pPr>
              <a:buClr>
                <a:srgbClr val="0033CC"/>
              </a:buClr>
              <a:buSzPct val="150000"/>
              <a:buFontTx/>
              <a:buChar char="•"/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 Psychické a další</a:t>
            </a:r>
            <a:r>
              <a:rPr lang="cs-CZ" altLang="cs-CZ" b="1" dirty="0"/>
              <a:t>: zmatenost, podrážděnost, závratě, psychotické stavy,</a:t>
            </a:r>
          </a:p>
          <a:p>
            <a:pPr>
              <a:buClr>
                <a:srgbClr val="0033CC"/>
              </a:buClr>
              <a:buSzPct val="150000"/>
              <a:defRPr/>
            </a:pPr>
            <a:r>
              <a:rPr lang="cs-CZ" altLang="cs-CZ" b="1" dirty="0"/>
              <a:t>   migrény, dušnost.</a:t>
            </a:r>
          </a:p>
          <a:p>
            <a:pPr>
              <a:buClr>
                <a:srgbClr val="0033CC"/>
              </a:buClr>
              <a:buSzPct val="150000"/>
              <a:buFontTx/>
              <a:buChar char="•"/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 Gastrointestinální</a:t>
            </a:r>
            <a:r>
              <a:rPr lang="cs-CZ" altLang="cs-CZ" b="1" dirty="0"/>
              <a:t>: koliky, obstipace střídavě s průjmy.</a:t>
            </a:r>
          </a:p>
          <a:p>
            <a:pPr>
              <a:buClr>
                <a:srgbClr val="0033CC"/>
              </a:buClr>
              <a:buSzPct val="150000"/>
              <a:buFontTx/>
              <a:buChar char="•"/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 Kardiovaskulární</a:t>
            </a:r>
            <a:r>
              <a:rPr lang="cs-CZ" altLang="cs-CZ" b="1" dirty="0"/>
              <a:t>: tachykardie, anginózní potíže, změny EKG.</a:t>
            </a:r>
          </a:p>
          <a:p>
            <a:pPr>
              <a:buClr>
                <a:srgbClr val="0033CC"/>
              </a:buClr>
              <a:buSzPct val="150000"/>
              <a:buFontTx/>
              <a:buChar char="•"/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 Kožní změny</a:t>
            </a:r>
            <a:r>
              <a:rPr lang="cs-CZ" altLang="cs-CZ" b="1" dirty="0"/>
              <a:t>: po delší době dermatitidy, ekzémy, padání vlasů, poruchy</a:t>
            </a:r>
          </a:p>
          <a:p>
            <a:pPr>
              <a:buClr>
                <a:srgbClr val="0033CC"/>
              </a:buClr>
              <a:buSzPct val="150000"/>
              <a:defRPr/>
            </a:pPr>
            <a:r>
              <a:rPr lang="cs-CZ" altLang="cs-CZ" b="1" dirty="0"/>
              <a:t>   zubů, křehké nehty a změny typické pro </a:t>
            </a:r>
            <a:r>
              <a:rPr lang="cs-CZ" altLang="cs-CZ" b="1" dirty="0" err="1"/>
              <a:t>hypoparatyreózu</a:t>
            </a:r>
            <a:r>
              <a:rPr lang="cs-CZ" altLang="cs-CZ" b="1" dirty="0"/>
              <a:t> (katarakta,</a:t>
            </a:r>
          </a:p>
          <a:p>
            <a:pPr>
              <a:buClr>
                <a:srgbClr val="0033CC"/>
              </a:buClr>
              <a:buSzPct val="150000"/>
              <a:defRPr/>
            </a:pPr>
            <a:r>
              <a:rPr lang="cs-CZ" altLang="cs-CZ" b="1" dirty="0"/>
              <a:t>   </a:t>
            </a:r>
            <a:r>
              <a:rPr lang="cs-CZ" altLang="cs-CZ" b="1" dirty="0" err="1"/>
              <a:t>konjugtivitida</a:t>
            </a:r>
            <a:r>
              <a:rPr lang="cs-CZ" altLang="cs-CZ" b="1" dirty="0"/>
              <a:t>)</a:t>
            </a:r>
          </a:p>
          <a:p>
            <a:pPr>
              <a:spcBef>
                <a:spcPct val="50000"/>
              </a:spcBef>
              <a:defRPr/>
            </a:pPr>
            <a:r>
              <a:rPr lang="cs-CZ" altLang="cs-CZ" sz="2400" b="1" dirty="0">
                <a:solidFill>
                  <a:srgbClr val="0033CC"/>
                </a:solidFill>
              </a:rPr>
              <a:t>Terapie:</a:t>
            </a:r>
          </a:p>
          <a:p>
            <a:pPr>
              <a:buClr>
                <a:srgbClr val="0033CC"/>
              </a:buClr>
              <a:buSzPct val="150000"/>
              <a:defRPr/>
            </a:pPr>
            <a:r>
              <a:rPr lang="cs-CZ" altLang="cs-CZ" b="1" dirty="0"/>
              <a:t>Léčit příčiny. Akutní symptomatické stavy 1 g CaCl</a:t>
            </a:r>
            <a:r>
              <a:rPr lang="cs-CZ" altLang="cs-CZ" b="1" baseline="-25000" dirty="0"/>
              <a:t>2</a:t>
            </a:r>
            <a:r>
              <a:rPr lang="cs-CZ" altLang="cs-CZ" b="1" dirty="0"/>
              <a:t> (6,8 </a:t>
            </a:r>
            <a:r>
              <a:rPr lang="cs-CZ" altLang="cs-CZ" b="1" dirty="0" err="1"/>
              <a:t>mmol</a:t>
            </a:r>
            <a:r>
              <a:rPr lang="cs-CZ" altLang="cs-CZ" b="1" dirty="0"/>
              <a:t> Ca) nebo</a:t>
            </a:r>
          </a:p>
          <a:p>
            <a:pPr>
              <a:defRPr/>
            </a:pPr>
            <a:r>
              <a:rPr lang="cs-CZ" altLang="cs-CZ" b="1" dirty="0"/>
              <a:t>3 g Ca </a:t>
            </a:r>
            <a:r>
              <a:rPr lang="cs-CZ" altLang="cs-CZ" b="1" dirty="0" err="1"/>
              <a:t>glukonátu</a:t>
            </a:r>
            <a:r>
              <a:rPr lang="cs-CZ" altLang="cs-CZ" b="1" dirty="0"/>
              <a:t> (6,85 </a:t>
            </a:r>
            <a:r>
              <a:rPr lang="cs-CZ" altLang="cs-CZ" b="1" dirty="0" err="1"/>
              <a:t>mmol</a:t>
            </a:r>
            <a:r>
              <a:rPr lang="cs-CZ" altLang="cs-CZ" b="1" dirty="0"/>
              <a:t> Ca) během 10 min. Účinnost &lt; 2 hod.</a:t>
            </a:r>
          </a:p>
          <a:p>
            <a:pPr>
              <a:defRPr/>
            </a:pPr>
            <a:r>
              <a:rPr lang="cs-CZ" altLang="cs-CZ" b="1" dirty="0"/>
              <a:t>Proto nutná navíc i kontinuální infuze Ca </a:t>
            </a:r>
            <a:r>
              <a:rPr lang="cs-CZ" altLang="cs-CZ" b="1" dirty="0" err="1"/>
              <a:t>glukonátu</a:t>
            </a:r>
            <a:r>
              <a:rPr lang="cs-CZ" altLang="cs-CZ" b="1" dirty="0"/>
              <a:t> 1 - 2 g (2,3 - 4,6 </a:t>
            </a:r>
            <a:r>
              <a:rPr lang="cs-CZ" altLang="cs-CZ" b="1" dirty="0" err="1"/>
              <a:t>mmol</a:t>
            </a:r>
            <a:r>
              <a:rPr lang="cs-CZ" altLang="cs-CZ" b="1" dirty="0"/>
              <a:t> Ca)</a:t>
            </a:r>
          </a:p>
          <a:p>
            <a:pPr>
              <a:defRPr/>
            </a:pPr>
            <a:r>
              <a:rPr lang="cs-CZ" altLang="cs-CZ" b="1" dirty="0"/>
              <a:t>ve 100 ml 5% glukózy nebo 0,9% </a:t>
            </a:r>
            <a:r>
              <a:rPr lang="cs-CZ" altLang="cs-CZ" b="1" dirty="0" err="1"/>
              <a:t>NaCl</a:t>
            </a:r>
            <a:r>
              <a:rPr lang="cs-CZ" altLang="cs-CZ" b="1" dirty="0"/>
              <a:t>.</a:t>
            </a:r>
            <a:endParaRPr lang="cs-CZ" alt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12759759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146300" y="204788"/>
            <a:ext cx="4841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altLang="cs-CZ" sz="4000" b="1" dirty="0" err="1"/>
              <a:t>Hyperkalcémie</a:t>
            </a:r>
            <a:endParaRPr lang="cs-CZ" altLang="cs-CZ" sz="4000" b="1" dirty="0"/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7380288" y="6237288"/>
            <a:ext cx="1296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400" b="1"/>
              <a:t>Girndt 2011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50825" y="1196975"/>
            <a:ext cx="8642350" cy="530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cs-CZ" altLang="cs-CZ" sz="28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Příčiny: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cs-CZ" altLang="cs-CZ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Hyperparatyreóza</a:t>
            </a:r>
            <a:r>
              <a:rPr lang="cs-CZ" altLang="cs-CZ" sz="2400"/>
              <a:t>: primární i sekundární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cs-CZ" altLang="cs-CZ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Hypervitaminóza D</a:t>
            </a:r>
            <a:r>
              <a:rPr lang="cs-CZ" altLang="cs-CZ" sz="2400">
                <a:solidFill>
                  <a:schemeClr val="hlink"/>
                </a:solidFill>
              </a:rPr>
              <a:t>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cs-CZ" altLang="cs-CZ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Tumory</a:t>
            </a:r>
            <a:r>
              <a:rPr lang="cs-CZ" altLang="cs-CZ" sz="2400">
                <a:solidFill>
                  <a:schemeClr val="hlink"/>
                </a:solidFill>
              </a:rPr>
              <a:t>: </a:t>
            </a:r>
            <a:r>
              <a:rPr lang="cs-CZ" altLang="cs-CZ" sz="2400"/>
              <a:t>osteolytické metastázy, někdy i bez metastáz  kdy jsou osteoklasty aktivovány  proteinem podobným parathormonu – PTHrP (produkován buňkami tumoru).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cs-CZ" altLang="cs-CZ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Myelomy, lymfomy</a:t>
            </a:r>
            <a:r>
              <a:rPr lang="cs-CZ" altLang="cs-CZ" sz="2400"/>
              <a:t>: uvolnění cytokinů a ty stimulují osteoklasty.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cs-CZ" altLang="cs-CZ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Antacida</a:t>
            </a:r>
            <a:r>
              <a:rPr lang="cs-CZ" altLang="cs-CZ" sz="2400"/>
              <a:t> s obsahem CaCO</a:t>
            </a:r>
            <a:r>
              <a:rPr lang="cs-CZ" altLang="cs-CZ" sz="2400" baseline="-25000"/>
              <a:t>3</a:t>
            </a:r>
            <a:r>
              <a:rPr lang="cs-CZ" altLang="cs-CZ" sz="2400"/>
              <a:t>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cs-CZ" altLang="cs-CZ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Granulomatózní choroby</a:t>
            </a:r>
            <a:r>
              <a:rPr lang="cs-CZ" altLang="cs-CZ" sz="2400"/>
              <a:t>: sarkoidóza, TBC.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cs-CZ" altLang="cs-CZ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</a:t>
            </a:r>
            <a:r>
              <a:rPr lang="cs-CZ" altLang="cs-CZ" sz="2400"/>
              <a:t> Intoxikace </a:t>
            </a:r>
            <a:r>
              <a:rPr lang="cs-CZ" altLang="cs-CZ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aluminiem</a:t>
            </a:r>
            <a:r>
              <a:rPr lang="cs-CZ" altLang="cs-CZ" sz="2400"/>
              <a:t>, dlouhá léčba </a:t>
            </a:r>
            <a:r>
              <a:rPr lang="cs-CZ" altLang="cs-CZ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lithiem</a:t>
            </a:r>
            <a:r>
              <a:rPr lang="cs-CZ" altLang="cs-CZ" sz="2400"/>
              <a:t>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AutoNum type="arabicPeriod" startAt="8"/>
              <a:defRPr/>
            </a:pPr>
            <a:r>
              <a:rPr lang="cs-CZ" altLang="cs-CZ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Kostní choroby</a:t>
            </a:r>
            <a:r>
              <a:rPr lang="cs-CZ" altLang="cs-CZ" sz="2400"/>
              <a:t>: M. Paget, osteoporóza z inaktivity.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AutoNum type="arabicPeriod" startAt="8"/>
              <a:defRPr/>
            </a:pPr>
            <a:r>
              <a:rPr lang="cs-CZ" altLang="cs-CZ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Různé</a:t>
            </a:r>
            <a:r>
              <a:rPr lang="cs-CZ" altLang="cs-CZ" sz="2400"/>
              <a:t>: acidózy, hormonální poruchy (M. Addison, Cushingův sd., myxedém.</a:t>
            </a:r>
          </a:p>
          <a:p>
            <a:pPr>
              <a:spcBef>
                <a:spcPct val="50000"/>
              </a:spcBef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57641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146300" y="204788"/>
            <a:ext cx="4841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altLang="cs-CZ" sz="4000" b="1" dirty="0" err="1"/>
              <a:t>Hyperkalcémie</a:t>
            </a:r>
            <a:endParaRPr lang="cs-CZ" altLang="cs-CZ" sz="4000" b="1" dirty="0"/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6877050" y="6308725"/>
            <a:ext cx="2016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400" b="1"/>
              <a:t>Egi 2011, Wang 2009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323850" y="1185863"/>
            <a:ext cx="8712200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cs-CZ" altLang="cs-CZ" sz="20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Klinické příznaky: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cs-CZ" altLang="cs-CZ" b="1"/>
              <a:t>Kritické hodnoty &gt; 3,3 až &gt; 3,75 mmol/l Ca</a:t>
            </a:r>
            <a:r>
              <a:rPr lang="cs-CZ" altLang="cs-CZ" b="1" baseline="30000"/>
              <a:t>++</a:t>
            </a:r>
            <a:r>
              <a:rPr lang="cs-CZ" altLang="cs-CZ" b="1"/>
              <a:t> &gt; 1,4 mmol/l je nezávislým prediktorem mortality.</a:t>
            </a:r>
            <a:r>
              <a:rPr lang="cs-CZ" altLang="cs-CZ"/>
              <a:t>   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33CC"/>
              </a:buClr>
              <a:buSzPct val="150000"/>
              <a:buFontTx/>
              <a:buChar char="•"/>
              <a:defRPr/>
            </a:pPr>
            <a:r>
              <a:rPr lang="cs-CZ" altLang="cs-CZ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Neuromuskulární</a:t>
            </a:r>
            <a:r>
              <a:rPr lang="cs-CZ" altLang="cs-CZ"/>
              <a:t>: </a:t>
            </a:r>
            <a:r>
              <a:rPr lang="cs-CZ" altLang="cs-CZ" b="1"/>
              <a:t>slabost, únava, pokles neuromuskulární dráždivosti.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33CC"/>
              </a:buClr>
              <a:buSzPct val="150000"/>
              <a:buFontTx/>
              <a:buChar char="•"/>
              <a:defRPr/>
            </a:pPr>
            <a:r>
              <a:rPr lang="cs-CZ" altLang="cs-CZ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Psychické</a:t>
            </a:r>
            <a:r>
              <a:rPr lang="cs-CZ" altLang="cs-CZ"/>
              <a:t>: </a:t>
            </a:r>
            <a:r>
              <a:rPr lang="cs-CZ" altLang="cs-CZ" b="1"/>
              <a:t>apatie, deprese, halucinace, nebezpečí krize se zmateností</a:t>
            </a:r>
          </a:p>
          <a:p>
            <a:pPr>
              <a:lnSpc>
                <a:spcPct val="80000"/>
              </a:lnSpc>
              <a:buClr>
                <a:srgbClr val="0033CC"/>
              </a:buClr>
              <a:buSzPct val="150000"/>
              <a:defRPr/>
            </a:pPr>
            <a:r>
              <a:rPr lang="cs-CZ" altLang="cs-CZ" b="1"/>
              <a:t>    a</a:t>
            </a:r>
            <a:r>
              <a:rPr lang="cs-CZ" altLang="cs-CZ"/>
              <a:t> </a:t>
            </a:r>
            <a:r>
              <a:rPr lang="cs-CZ" altLang="cs-CZ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bezvědomím</a:t>
            </a:r>
            <a:r>
              <a:rPr lang="cs-CZ" altLang="cs-CZ"/>
              <a:t>.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33CC"/>
              </a:buClr>
              <a:buSzPct val="150000"/>
              <a:buFontTx/>
              <a:buChar char="•"/>
              <a:defRPr/>
            </a:pPr>
            <a:r>
              <a:rPr lang="cs-CZ" altLang="cs-CZ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Gastrointestinální</a:t>
            </a:r>
            <a:r>
              <a:rPr lang="cs-CZ" altLang="cs-CZ"/>
              <a:t>: </a:t>
            </a:r>
            <a:r>
              <a:rPr lang="cs-CZ" altLang="cs-CZ" b="1"/>
              <a:t>nechutenství, zvracení, zácpy.</a:t>
            </a:r>
            <a:r>
              <a:rPr lang="cs-CZ" altLang="cs-CZ"/>
              <a:t>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33CC"/>
              </a:buClr>
              <a:buSzPct val="150000"/>
              <a:buFontTx/>
              <a:buChar char="•"/>
              <a:defRPr/>
            </a:pPr>
            <a:r>
              <a:rPr lang="cs-CZ" altLang="cs-CZ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Ledviny</a:t>
            </a:r>
            <a:r>
              <a:rPr lang="cs-CZ" altLang="cs-CZ"/>
              <a:t>: </a:t>
            </a:r>
            <a:r>
              <a:rPr lang="cs-CZ" altLang="cs-CZ" b="1"/>
              <a:t>polyurie, dehydratace (rezistence na vasopresin), častá</a:t>
            </a:r>
          </a:p>
          <a:p>
            <a:pPr>
              <a:lnSpc>
                <a:spcPct val="80000"/>
              </a:lnSpc>
              <a:buClr>
                <a:srgbClr val="0033CC"/>
              </a:buClr>
              <a:buSzPct val="150000"/>
              <a:defRPr/>
            </a:pPr>
            <a:r>
              <a:rPr lang="cs-CZ" altLang="cs-CZ" b="1"/>
              <a:t>    nefrolitiáza.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33CC"/>
              </a:buClr>
              <a:buSzPct val="150000"/>
              <a:buFontTx/>
              <a:buChar char="•"/>
              <a:defRPr/>
            </a:pPr>
            <a:r>
              <a:rPr lang="cs-CZ" altLang="cs-CZ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Kardiovaskulárn</a:t>
            </a:r>
            <a:r>
              <a:rPr lang="cs-CZ" altLang="cs-CZ">
                <a:solidFill>
                  <a:schemeClr val="hlink"/>
                </a:solidFill>
              </a:rPr>
              <a:t>í</a:t>
            </a:r>
            <a:r>
              <a:rPr lang="cs-CZ" altLang="cs-CZ"/>
              <a:t>: </a:t>
            </a:r>
            <a:r>
              <a:rPr lang="cs-CZ" altLang="cs-CZ" b="1"/>
              <a:t>změny EKG, bradykardie, hypertenze, zástava srdce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33CC"/>
              </a:buClr>
              <a:buSzPct val="150000"/>
              <a:defRPr/>
            </a:pPr>
            <a:r>
              <a:rPr lang="cs-CZ" altLang="cs-CZ" b="1"/>
              <a:t>    v systole. </a:t>
            </a:r>
          </a:p>
          <a:p>
            <a:pPr>
              <a:lnSpc>
                <a:spcPct val="80000"/>
              </a:lnSpc>
              <a:spcBef>
                <a:spcPct val="70000"/>
              </a:spcBef>
              <a:defRPr/>
            </a:pPr>
            <a:r>
              <a:rPr lang="cs-CZ" altLang="cs-CZ" sz="2000" b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Terapie:</a:t>
            </a:r>
            <a:r>
              <a:rPr lang="cs-CZ" altLang="cs-CZ"/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cs-CZ" altLang="cs-CZ" b="1"/>
              <a:t>Léčit příčiny. Energické zavodnění infuzemi fyziol. roztoku, poté furosemid, tyto cykly opakovat. Diuréza &gt; 3000 ml/den. Glukokortikoidy, kalcitonin, bisfosfonáty.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cs-CZ" altLang="cs-CZ" b="1"/>
              <a:t>Při zhoršení renálních funkcí nebo rezistentní hyperkalcémii &gt; 3,5 mmol/l dialyzační léčba.</a:t>
            </a:r>
            <a:endParaRPr lang="cs-CZ" altLang="cs-CZ" sz="2000"/>
          </a:p>
        </p:txBody>
      </p:sp>
    </p:spTree>
    <p:extLst>
      <p:ext uri="{BB962C8B-B14F-4D97-AF65-F5344CB8AC3E}">
        <p14:creationId xmlns:p14="http://schemas.microsoft.com/office/powerpoint/2010/main" val="24634913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04813"/>
            <a:ext cx="7772400" cy="14700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4000" b="1" dirty="0"/>
              <a:t>Fosfátový aniont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77838" y="2565400"/>
            <a:ext cx="48244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altLang="cs-CZ" sz="3200" b="1" dirty="0">
                <a:solidFill>
                  <a:schemeClr val="hlink"/>
                </a:solidFill>
              </a:rPr>
              <a:t>Metabolický význam:</a:t>
            </a: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755650" y="3429000"/>
            <a:ext cx="7704138" cy="214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33CC"/>
              </a:buClr>
              <a:buSzPct val="200000"/>
            </a:pPr>
            <a:r>
              <a:rPr lang="cs-CZ" altLang="cs-CZ" sz="2400" b="1"/>
              <a:t> pufrování acidobazické rovnováhy v ledvinách</a:t>
            </a:r>
          </a:p>
          <a:p>
            <a:pPr eaLnBrk="1" hangingPunct="1">
              <a:spcBef>
                <a:spcPct val="0"/>
              </a:spcBef>
              <a:buClr>
                <a:srgbClr val="0033CC"/>
              </a:buClr>
              <a:buSzPct val="200000"/>
              <a:buFontTx/>
              <a:buNone/>
            </a:pPr>
            <a:r>
              <a:rPr lang="cs-CZ" altLang="cs-CZ" sz="2400" b="1"/>
              <a:t>    a dalších tělesných tkáních (vztah kalémie : pH) </a:t>
            </a:r>
          </a:p>
          <a:p>
            <a:pPr eaLnBrk="1" hangingPunct="1">
              <a:spcBef>
                <a:spcPct val="50000"/>
              </a:spcBef>
              <a:buClr>
                <a:srgbClr val="0033CC"/>
              </a:buClr>
              <a:buSzPct val="200000"/>
            </a:pPr>
            <a:r>
              <a:rPr lang="cs-CZ" altLang="cs-CZ" sz="2400" b="1"/>
              <a:t> význam pro energetiku – makroergní fosfáty</a:t>
            </a:r>
          </a:p>
          <a:p>
            <a:pPr eaLnBrk="1" hangingPunct="1">
              <a:spcBef>
                <a:spcPct val="0"/>
              </a:spcBef>
              <a:buClr>
                <a:srgbClr val="0033CC"/>
              </a:buClr>
              <a:buSzPct val="200000"/>
              <a:buFontTx/>
              <a:buNone/>
            </a:pPr>
            <a:r>
              <a:rPr lang="cs-CZ" altLang="cs-CZ" sz="2400" b="1"/>
              <a:t>    (ATP, kreatinfosfát)</a:t>
            </a:r>
          </a:p>
          <a:p>
            <a:pPr eaLnBrk="1" hangingPunct="1">
              <a:spcBef>
                <a:spcPct val="50000"/>
              </a:spcBef>
              <a:buClr>
                <a:srgbClr val="0033CC"/>
              </a:buClr>
              <a:buSzPct val="200000"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3539563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393950" y="404813"/>
            <a:ext cx="4356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altLang="cs-CZ" sz="4000" b="1" dirty="0" err="1"/>
              <a:t>Hypofosfatémie</a:t>
            </a:r>
            <a:endParaRPr lang="cs-CZ" altLang="cs-CZ" sz="4000" b="1" dirty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23850" y="1268413"/>
            <a:ext cx="8569325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Pct val="200000"/>
              <a:defRPr/>
            </a:pPr>
            <a:r>
              <a:rPr lang="cs-CZ" altLang="cs-CZ" sz="3200" b="1" dirty="0">
                <a:solidFill>
                  <a:srgbClr val="0033CC"/>
                </a:solidFill>
              </a:rPr>
              <a:t>Příčiny:</a:t>
            </a:r>
          </a:p>
          <a:p>
            <a:pPr>
              <a:spcBef>
                <a:spcPct val="50000"/>
              </a:spcBef>
              <a:buClr>
                <a:srgbClr val="0033CC"/>
              </a:buClr>
              <a:buSzPct val="200000"/>
              <a:buFontTx/>
              <a:buChar char="•"/>
              <a:defRPr/>
            </a:pPr>
            <a:r>
              <a:rPr lang="cs-CZ" altLang="cs-CZ" sz="2000" b="1" dirty="0">
                <a:solidFill>
                  <a:schemeClr val="hlink"/>
                </a:solidFill>
              </a:rPr>
              <a:t>Snížený příjem</a:t>
            </a:r>
            <a:r>
              <a:rPr lang="cs-CZ" altLang="cs-CZ" sz="2000" dirty="0"/>
              <a:t>: </a:t>
            </a:r>
            <a:r>
              <a:rPr lang="cs-CZ" altLang="cs-CZ" sz="2000" b="1" dirty="0"/>
              <a:t>malnutrice, </a:t>
            </a:r>
            <a:r>
              <a:rPr lang="cs-CZ" altLang="cs-CZ" sz="2000" b="1" dirty="0" err="1"/>
              <a:t>antacida</a:t>
            </a:r>
            <a:r>
              <a:rPr lang="cs-CZ" altLang="cs-CZ" sz="2000" b="1" dirty="0"/>
              <a:t> (nerozpustné komplexy P</a:t>
            </a:r>
          </a:p>
          <a:p>
            <a:pPr>
              <a:buClr>
                <a:srgbClr val="0033CC"/>
              </a:buClr>
              <a:buSzPct val="200000"/>
              <a:defRPr/>
            </a:pPr>
            <a:r>
              <a:rPr lang="cs-CZ" altLang="cs-CZ" sz="2000" b="1" dirty="0"/>
              <a:t>         s Al a Mg).</a:t>
            </a:r>
          </a:p>
          <a:p>
            <a:pPr>
              <a:buClr>
                <a:srgbClr val="0033CC"/>
              </a:buClr>
              <a:buSzPct val="200000"/>
              <a:buFontTx/>
              <a:buChar char="•"/>
              <a:defRPr/>
            </a:pPr>
            <a:r>
              <a:rPr lang="cs-CZ" altLang="cs-CZ" sz="2000" b="1" dirty="0">
                <a:solidFill>
                  <a:schemeClr val="hlink"/>
                </a:solidFill>
              </a:rPr>
              <a:t>Ztráty ledvinami</a:t>
            </a:r>
            <a:r>
              <a:rPr lang="cs-CZ" altLang="cs-CZ" sz="2000" dirty="0"/>
              <a:t>: </a:t>
            </a:r>
            <a:r>
              <a:rPr lang="cs-CZ" altLang="cs-CZ" sz="2000" b="1" dirty="0" err="1"/>
              <a:t>Fanconiho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sd</a:t>
            </a:r>
            <a:r>
              <a:rPr lang="cs-CZ" altLang="cs-CZ" sz="2000" b="1" dirty="0"/>
              <a:t>. a jiné vrozené </a:t>
            </a:r>
            <a:r>
              <a:rPr lang="cs-CZ" altLang="cs-CZ" sz="2000" b="1" dirty="0" err="1"/>
              <a:t>tubulopatie</a:t>
            </a:r>
            <a:r>
              <a:rPr lang="cs-CZ" altLang="cs-CZ" sz="2000" b="1" dirty="0"/>
              <a:t>.</a:t>
            </a:r>
          </a:p>
          <a:p>
            <a:pPr>
              <a:buClr>
                <a:srgbClr val="0033CC"/>
              </a:buClr>
              <a:buSzPct val="200000"/>
              <a:buFontTx/>
              <a:buChar char="•"/>
              <a:defRPr/>
            </a:pPr>
            <a:r>
              <a:rPr lang="cs-CZ" altLang="cs-CZ" sz="2000" b="1" dirty="0">
                <a:solidFill>
                  <a:schemeClr val="hlink"/>
                </a:solidFill>
              </a:rPr>
              <a:t>Alkalózy</a:t>
            </a:r>
            <a:r>
              <a:rPr lang="cs-CZ" altLang="cs-CZ" sz="2000" dirty="0"/>
              <a:t>: </a:t>
            </a:r>
            <a:r>
              <a:rPr lang="cs-CZ" altLang="cs-CZ" sz="2000" b="1" dirty="0"/>
              <a:t>zrychlení glykolýzy, přesun P do buněk.</a:t>
            </a:r>
          </a:p>
          <a:p>
            <a:pPr>
              <a:buClr>
                <a:srgbClr val="0033CC"/>
              </a:buClr>
              <a:buSzPct val="200000"/>
              <a:buFontTx/>
              <a:buChar char="•"/>
              <a:defRPr/>
            </a:pPr>
            <a:r>
              <a:rPr lang="cs-CZ" altLang="cs-CZ" sz="2000" b="1" dirty="0">
                <a:solidFill>
                  <a:schemeClr val="hlink"/>
                </a:solidFill>
              </a:rPr>
              <a:t>Realimentační </a:t>
            </a:r>
            <a:r>
              <a:rPr lang="cs-CZ" altLang="cs-CZ" sz="2000" b="1" dirty="0" err="1">
                <a:solidFill>
                  <a:schemeClr val="hlink"/>
                </a:solidFill>
              </a:rPr>
              <a:t>sd</a:t>
            </a:r>
            <a:r>
              <a:rPr lang="cs-CZ" altLang="cs-CZ" sz="2000" dirty="0"/>
              <a:t>.</a:t>
            </a:r>
            <a:r>
              <a:rPr lang="cs-CZ" altLang="cs-CZ" sz="2400" b="1" dirty="0"/>
              <a:t>!</a:t>
            </a:r>
          </a:p>
          <a:p>
            <a:pPr>
              <a:buClr>
                <a:srgbClr val="0033CC"/>
              </a:buClr>
              <a:buSzPct val="200000"/>
              <a:buFontTx/>
              <a:buChar char="•"/>
              <a:defRPr/>
            </a:pPr>
            <a:r>
              <a:rPr lang="cs-CZ" altLang="cs-CZ" sz="2000" b="1" dirty="0">
                <a:solidFill>
                  <a:schemeClr val="hlink"/>
                </a:solidFill>
              </a:rPr>
              <a:t>Genetické poruchy</a:t>
            </a:r>
            <a:r>
              <a:rPr lang="cs-CZ" altLang="cs-CZ" sz="2000" dirty="0"/>
              <a:t>: </a:t>
            </a:r>
            <a:r>
              <a:rPr lang="cs-CZ" altLang="cs-CZ" sz="2000" b="1" dirty="0" err="1"/>
              <a:t>hypofosfatemická</a:t>
            </a:r>
            <a:r>
              <a:rPr lang="cs-CZ" altLang="cs-CZ" sz="2000" b="1" dirty="0"/>
              <a:t> rachitis.</a:t>
            </a:r>
          </a:p>
          <a:p>
            <a:pPr>
              <a:buClr>
                <a:srgbClr val="0033CC"/>
              </a:buClr>
              <a:buSzPct val="200000"/>
              <a:buFontTx/>
              <a:buChar char="•"/>
              <a:defRPr/>
            </a:pPr>
            <a:r>
              <a:rPr lang="cs-CZ" altLang="cs-CZ" sz="2000" b="1" dirty="0">
                <a:solidFill>
                  <a:schemeClr val="hlink"/>
                </a:solidFill>
              </a:rPr>
              <a:t>Chronická obstrukční plicní choroba</a:t>
            </a:r>
            <a:r>
              <a:rPr lang="cs-CZ" altLang="cs-CZ" sz="2000" dirty="0"/>
              <a:t>: </a:t>
            </a:r>
            <a:r>
              <a:rPr lang="cs-CZ" altLang="cs-CZ" sz="2000" b="1" dirty="0"/>
              <a:t>léčba </a:t>
            </a:r>
            <a:r>
              <a:rPr lang="cs-CZ" altLang="cs-CZ" sz="2000" b="1" dirty="0" err="1"/>
              <a:t>theophylinem</a:t>
            </a:r>
            <a:endParaRPr lang="cs-CZ" altLang="cs-CZ" sz="2000" b="1" dirty="0"/>
          </a:p>
          <a:p>
            <a:pPr>
              <a:buClr>
                <a:srgbClr val="0033CC"/>
              </a:buClr>
              <a:buSzPct val="200000"/>
              <a:defRPr/>
            </a:pPr>
            <a:r>
              <a:rPr lang="cs-CZ" altLang="cs-CZ" sz="2000" b="1" dirty="0"/>
              <a:t>         a </a:t>
            </a:r>
            <a:r>
              <a:rPr lang="cs-CZ" altLang="cs-CZ" sz="2000" b="1" dirty="0" err="1"/>
              <a:t>furosemidem</a:t>
            </a:r>
            <a:r>
              <a:rPr lang="cs-CZ" altLang="cs-CZ" sz="2000" b="1" dirty="0"/>
              <a:t>.</a:t>
            </a:r>
          </a:p>
          <a:p>
            <a:pPr>
              <a:buClr>
                <a:srgbClr val="0033CC"/>
              </a:buClr>
              <a:buSzPct val="200000"/>
              <a:buFontTx/>
              <a:buChar char="•"/>
              <a:defRPr/>
            </a:pPr>
            <a:r>
              <a:rPr lang="cs-CZ" altLang="cs-CZ" sz="2000" b="1" dirty="0">
                <a:solidFill>
                  <a:schemeClr val="hlink"/>
                </a:solidFill>
              </a:rPr>
              <a:t>Předávkování paracetamolem</a:t>
            </a:r>
            <a:r>
              <a:rPr lang="cs-CZ" altLang="cs-CZ" sz="2000" dirty="0"/>
              <a:t>.</a:t>
            </a:r>
          </a:p>
          <a:p>
            <a:pPr>
              <a:buClr>
                <a:srgbClr val="0033CC"/>
              </a:buClr>
              <a:buSzPct val="200000"/>
              <a:buFontTx/>
              <a:buChar char="•"/>
              <a:defRPr/>
            </a:pPr>
            <a:r>
              <a:rPr lang="cs-CZ" altLang="cs-CZ" sz="2000" b="1" dirty="0">
                <a:solidFill>
                  <a:schemeClr val="hlink"/>
                </a:solidFill>
              </a:rPr>
              <a:t>Popáleniny 3. st</a:t>
            </a:r>
            <a:r>
              <a:rPr lang="cs-CZ" altLang="cs-CZ" sz="2000" dirty="0"/>
              <a:t>.: </a:t>
            </a:r>
            <a:r>
              <a:rPr lang="cs-CZ" altLang="cs-CZ" sz="2000" b="1" dirty="0"/>
              <a:t>ztráta tekutin ranou plochou, později</a:t>
            </a:r>
          </a:p>
          <a:p>
            <a:pPr>
              <a:buClr>
                <a:srgbClr val="0033CC"/>
              </a:buClr>
              <a:buSzPct val="200000"/>
              <a:defRPr/>
            </a:pPr>
            <a:r>
              <a:rPr lang="cs-CZ" altLang="cs-CZ" sz="2000" b="1" dirty="0"/>
              <a:t>        s nástupem anabolické fáze.</a:t>
            </a:r>
          </a:p>
          <a:p>
            <a:pPr>
              <a:buClr>
                <a:srgbClr val="0033CC"/>
              </a:buClr>
              <a:buSzPct val="200000"/>
              <a:buFontTx/>
              <a:buChar char="•"/>
              <a:defRPr/>
            </a:pPr>
            <a:r>
              <a:rPr lang="cs-CZ" altLang="cs-CZ" sz="2000" b="1" dirty="0" err="1">
                <a:solidFill>
                  <a:schemeClr val="hlink"/>
                </a:solidFill>
              </a:rPr>
              <a:t>Hypofosfatémie</a:t>
            </a:r>
            <a:r>
              <a:rPr lang="cs-CZ" altLang="cs-CZ" sz="2000" b="1" dirty="0">
                <a:solidFill>
                  <a:schemeClr val="hlink"/>
                </a:solidFill>
              </a:rPr>
              <a:t> na JIP</a:t>
            </a:r>
            <a:r>
              <a:rPr lang="cs-CZ" altLang="cs-CZ" sz="2000" dirty="0"/>
              <a:t>: </a:t>
            </a:r>
            <a:r>
              <a:rPr lang="cs-CZ" altLang="cs-CZ" sz="2000" b="1" dirty="0"/>
              <a:t>bývá multifaktoriální, i vliv</a:t>
            </a:r>
          </a:p>
          <a:p>
            <a:pPr>
              <a:buClr>
                <a:srgbClr val="0033CC"/>
              </a:buClr>
              <a:buSzPct val="200000"/>
              <a:defRPr/>
            </a:pPr>
            <a:r>
              <a:rPr lang="cs-CZ" altLang="cs-CZ" sz="2000" b="1" dirty="0"/>
              <a:t>         katecholaminů a </a:t>
            </a:r>
            <a:r>
              <a:rPr lang="cs-CZ" altLang="cs-CZ" sz="2000" b="1" dirty="0" err="1"/>
              <a:t>manitolu</a:t>
            </a:r>
            <a:r>
              <a:rPr lang="cs-CZ" altLang="cs-CZ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83813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393950" y="404813"/>
            <a:ext cx="4356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altLang="cs-CZ" sz="4000" b="1" dirty="0" err="1"/>
              <a:t>Hypofosfatémie</a:t>
            </a:r>
            <a:endParaRPr lang="cs-CZ" altLang="cs-CZ" sz="4000" b="1" dirty="0"/>
          </a:p>
        </p:txBody>
      </p:sp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6804025" y="6237288"/>
            <a:ext cx="1655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400" b="1"/>
              <a:t>Hégarbane 2007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23850" y="1557338"/>
            <a:ext cx="8569325" cy="336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altLang="cs-CZ" sz="2800" b="1" dirty="0">
                <a:solidFill>
                  <a:srgbClr val="0033CC"/>
                </a:solidFill>
              </a:rPr>
              <a:t>Metabolické následky:</a:t>
            </a:r>
            <a:r>
              <a:rPr lang="cs-CZ" altLang="cs-CZ" sz="2400" dirty="0"/>
              <a:t> </a:t>
            </a:r>
          </a:p>
          <a:p>
            <a:pPr>
              <a:spcBef>
                <a:spcPct val="20000"/>
              </a:spcBef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Vztah fosfáty</a:t>
            </a:r>
            <a:r>
              <a:rPr lang="cs-CZ" altLang="cs-CZ" sz="2400" dirty="0"/>
              <a:t>: </a:t>
            </a:r>
            <a:r>
              <a:rPr lang="cs-CZ" altLang="cs-CZ" sz="2400" b="1" dirty="0"/>
              <a:t>mozek – deplece ATP vede k hypoventilaci</a:t>
            </a:r>
          </a:p>
          <a:p>
            <a:pPr>
              <a:defRPr/>
            </a:pPr>
            <a:r>
              <a:rPr lang="cs-CZ" altLang="cs-CZ" sz="2400" b="1" dirty="0"/>
              <a:t>a poklesu dodávky kyslíku do tkání.</a:t>
            </a:r>
          </a:p>
          <a:p>
            <a:pPr>
              <a:defRPr/>
            </a:pPr>
            <a:r>
              <a:rPr lang="cs-CZ" altLang="cs-CZ" sz="2400" b="1" dirty="0"/>
              <a:t>Nedostatek 2,3-difosfoglycerátu posune disociační křivku</a:t>
            </a:r>
          </a:p>
          <a:p>
            <a:pPr>
              <a:defRPr/>
            </a:pPr>
            <a:r>
              <a:rPr lang="cs-CZ" altLang="cs-CZ" sz="2400" b="1" dirty="0" err="1"/>
              <a:t>Hb</a:t>
            </a:r>
            <a:r>
              <a:rPr lang="cs-CZ" altLang="cs-CZ" sz="2400" b="1" dirty="0"/>
              <a:t> doleva, ztížené uvolňování kyslíku.</a:t>
            </a:r>
          </a:p>
          <a:p>
            <a:pPr>
              <a:defRPr/>
            </a:pPr>
            <a:r>
              <a:rPr lang="cs-CZ" altLang="cs-CZ" sz="2400" b="1" dirty="0"/>
              <a:t>Zhoršení elektrofyziologických aktivit mozku.</a:t>
            </a:r>
          </a:p>
          <a:p>
            <a:pPr>
              <a:spcBef>
                <a:spcPct val="50000"/>
              </a:spcBef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Kritické hodnoty</a:t>
            </a:r>
            <a:r>
              <a:rPr lang="cs-CZ" altLang="cs-CZ" sz="2400" dirty="0"/>
              <a:t>: </a:t>
            </a:r>
            <a:r>
              <a:rPr lang="cs-CZ" altLang="cs-CZ" sz="2400" b="1" dirty="0"/>
              <a:t>nástup příznaků, S-P&lt;0,32 </a:t>
            </a:r>
            <a:r>
              <a:rPr lang="cs-CZ" altLang="cs-CZ" sz="2400" b="1" dirty="0" err="1"/>
              <a:t>mmol</a:t>
            </a:r>
            <a:r>
              <a:rPr lang="cs-CZ" altLang="cs-CZ" sz="2400" b="1" dirty="0"/>
              <a:t>/l,</a:t>
            </a:r>
          </a:p>
          <a:p>
            <a:pPr>
              <a:defRPr/>
            </a:pPr>
            <a:r>
              <a:rPr lang="cs-CZ" altLang="cs-CZ" sz="2400" b="1" dirty="0"/>
              <a:t>příznaky vždy S-P&lt;0,16 </a:t>
            </a:r>
            <a:r>
              <a:rPr lang="cs-CZ" altLang="cs-CZ" sz="2400" b="1" dirty="0" err="1"/>
              <a:t>mmol</a:t>
            </a:r>
            <a:r>
              <a:rPr lang="cs-CZ" altLang="cs-CZ" sz="2400" b="1" dirty="0"/>
              <a:t>/l.</a:t>
            </a: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2675324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9550" y="3413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/>
              <a:t>Draselný kation</a:t>
            </a:r>
          </a:p>
        </p:txBody>
      </p:sp>
      <p:pic>
        <p:nvPicPr>
          <p:cNvPr id="4099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600" y="1268413"/>
            <a:ext cx="8280400" cy="69850"/>
          </a:xfrm>
          <a:noFill/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116013" y="1484313"/>
            <a:ext cx="3081164" cy="5232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16" dir="2699526" algn="ctr" rotWithShape="0">
              <a:schemeClr val="tx1"/>
            </a:outer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2800" dirty="0"/>
              <a:t>Referenční intervaly</a:t>
            </a:r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1450975" y="2060575"/>
            <a:ext cx="3151825" cy="70788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28395" dir="1593145" algn="ctr" rotWithShape="0">
              <a:schemeClr val="tx1"/>
            </a:outerShdw>
          </a:effectLst>
        </p:spPr>
        <p:txBody>
          <a:bodyPr wrap="none">
            <a:spAutoFit/>
          </a:bodyPr>
          <a:lstStyle>
            <a:lvl1pPr marL="358775" indent="-3587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6600"/>
              </a:buClr>
              <a:buFont typeface="Wingdings" pitchFamily="2" charset="2"/>
              <a:buChar char="§"/>
            </a:pPr>
            <a:r>
              <a:rPr lang="cs-CZ" altLang="cs-CZ" sz="2000" dirty="0"/>
              <a:t>sérum 3,8 – 5,4 </a:t>
            </a:r>
            <a:r>
              <a:rPr lang="cs-CZ" altLang="cs-CZ" sz="2000" dirty="0" err="1"/>
              <a:t>mmol</a:t>
            </a:r>
            <a:r>
              <a:rPr lang="cs-CZ" altLang="cs-CZ" sz="2000" dirty="0"/>
              <a:t>/l</a:t>
            </a:r>
          </a:p>
          <a:p>
            <a:pPr eaLnBrk="1" hangingPunct="1">
              <a:buClr>
                <a:srgbClr val="FF6600"/>
              </a:buClr>
              <a:buFont typeface="Wingdings" pitchFamily="2" charset="2"/>
              <a:buChar char="§"/>
            </a:pPr>
            <a:r>
              <a:rPr lang="cs-CZ" altLang="cs-CZ" sz="2000" dirty="0"/>
              <a:t>moč 45 – 90 </a:t>
            </a:r>
            <a:r>
              <a:rPr lang="cs-CZ" altLang="cs-CZ" sz="2000" dirty="0" err="1"/>
              <a:t>mmol</a:t>
            </a:r>
            <a:r>
              <a:rPr lang="cs-CZ" altLang="cs-CZ" sz="2000" dirty="0"/>
              <a:t>/den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1116013" y="3168650"/>
            <a:ext cx="3620030" cy="5232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16" dir="2699526" algn="ctr" rotWithShape="0">
              <a:schemeClr val="tx1"/>
            </a:outer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2800" dirty="0"/>
              <a:t>Bilance a metabolismus</a:t>
            </a:r>
          </a:p>
        </p:txBody>
      </p:sp>
      <p:sp>
        <p:nvSpPr>
          <p:cNvPr id="4103" name="Text Box 11"/>
          <p:cNvSpPr txBox="1">
            <a:spLocks noChangeArrowheads="1"/>
          </p:cNvSpPr>
          <p:nvPr/>
        </p:nvSpPr>
        <p:spPr bwMode="auto">
          <a:xfrm>
            <a:off x="1476375" y="3789363"/>
            <a:ext cx="7292975" cy="143351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28395" dir="1593145" algn="ctr" rotWithShape="0">
              <a:schemeClr val="tx1"/>
            </a:outerShdw>
          </a:effectLst>
        </p:spPr>
        <p:txBody>
          <a:bodyPr>
            <a:spAutoFit/>
          </a:bodyPr>
          <a:lstStyle>
            <a:lvl1pPr marL="358775" indent="-3587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400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cs-CZ" altLang="cs-CZ" sz="2000" dirty="0"/>
              <a:t>Zásoba K+ v organismu je závislá na věku, vrchol kolem </a:t>
            </a:r>
            <a:br>
              <a:rPr lang="cs-CZ" altLang="cs-CZ" sz="2000" dirty="0"/>
            </a:br>
            <a:r>
              <a:rPr lang="cs-CZ" altLang="cs-CZ" sz="2000" dirty="0"/>
              <a:t>20 let, u mužů 55 - 60 </a:t>
            </a:r>
            <a:r>
              <a:rPr lang="cs-CZ" altLang="cs-CZ" sz="2000" dirty="0" err="1"/>
              <a:t>mmol</a:t>
            </a:r>
            <a:r>
              <a:rPr lang="cs-CZ" altLang="cs-CZ" sz="2000" dirty="0"/>
              <a:t>/kg, u žen 40 - 45 </a:t>
            </a:r>
            <a:r>
              <a:rPr lang="cs-CZ" altLang="cs-CZ" sz="2000" dirty="0" err="1"/>
              <a:t>mmol</a:t>
            </a:r>
            <a:r>
              <a:rPr lang="cs-CZ" altLang="cs-CZ" sz="2000" dirty="0"/>
              <a:t>/kg, ve svalech je 3000 - 4500 </a:t>
            </a:r>
            <a:r>
              <a:rPr lang="cs-CZ" altLang="cs-CZ" sz="2000" dirty="0" err="1"/>
              <a:t>mmol</a:t>
            </a:r>
            <a:r>
              <a:rPr lang="cs-CZ" altLang="cs-CZ" sz="2000" dirty="0"/>
              <a:t>, z toho je 98 % v ICT. </a:t>
            </a:r>
          </a:p>
          <a:p>
            <a:pPr eaLnBrk="1" hangingPunct="1">
              <a:buClr>
                <a:srgbClr val="FF6600"/>
              </a:buClr>
              <a:buFont typeface="Wingdings" pitchFamily="2" charset="2"/>
              <a:buChar char="§"/>
            </a:pPr>
            <a:r>
              <a:rPr lang="cs-CZ" altLang="cs-CZ" sz="2000" dirty="0"/>
              <a:t>Příjem  40 - 120 </a:t>
            </a:r>
            <a:r>
              <a:rPr lang="cs-CZ" altLang="cs-CZ" sz="2000" dirty="0" err="1"/>
              <a:t>mmol</a:t>
            </a:r>
            <a:r>
              <a:rPr lang="cs-CZ" altLang="cs-CZ" sz="2000" dirty="0"/>
              <a:t>/den. </a:t>
            </a:r>
          </a:p>
        </p:txBody>
      </p:sp>
    </p:spTree>
    <p:extLst>
      <p:ext uri="{BB962C8B-B14F-4D97-AF65-F5344CB8AC3E}">
        <p14:creationId xmlns:p14="http://schemas.microsoft.com/office/powerpoint/2010/main" val="14182458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spcAft>
                <a:spcPct val="50000"/>
              </a:spcAft>
              <a:buFontTx/>
              <a:buNone/>
              <a:defRPr/>
            </a:pPr>
            <a:r>
              <a:rPr lang="cs-CZ" altLang="cs-CZ" sz="2400" b="1" dirty="0">
                <a:solidFill>
                  <a:srgbClr val="0033CC"/>
                </a:solidFill>
              </a:rPr>
              <a:t>Klinické příznaky</a:t>
            </a:r>
            <a:r>
              <a:rPr lang="cs-CZ" altLang="cs-CZ" sz="2000" b="1" dirty="0">
                <a:solidFill>
                  <a:srgbClr val="0033CC"/>
                </a:solidFill>
              </a:rPr>
              <a:t>: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Nervové a svalové</a:t>
            </a:r>
            <a:r>
              <a:rPr lang="cs-CZ" altLang="cs-CZ" sz="2400" dirty="0"/>
              <a:t>: parestezie, poruchy artikulace a žvýkání, myalgie, svalová slabost, </a:t>
            </a:r>
            <a:r>
              <a:rPr lang="cs-CZ" altLang="cs-CZ" sz="2400" dirty="0" err="1"/>
              <a:t>rabdomyolýza</a:t>
            </a:r>
            <a:r>
              <a:rPr lang="cs-CZ" altLang="cs-CZ" sz="2400" dirty="0"/>
              <a:t>, tetanie, křeče.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Psychické</a:t>
            </a:r>
            <a:r>
              <a:rPr lang="cs-CZ" altLang="cs-CZ" sz="2400" dirty="0"/>
              <a:t>: desorientace, agresivita, </a:t>
            </a:r>
            <a:r>
              <a:rPr lang="cs-CZ" altLang="cs-CZ" sz="2400" b="1" dirty="0" err="1">
                <a:solidFill>
                  <a:srgbClr val="FF0000"/>
                </a:solidFill>
              </a:rPr>
              <a:t>koma</a:t>
            </a:r>
            <a:r>
              <a:rPr lang="cs-CZ" altLang="cs-CZ" sz="2400" dirty="0"/>
              <a:t>.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Respirační selhání</a:t>
            </a:r>
            <a:r>
              <a:rPr lang="cs-CZ" altLang="cs-CZ" sz="2400" dirty="0"/>
              <a:t>: slabost dechového svalstva + poruchy centrální regulace.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Tachykardie</a:t>
            </a:r>
            <a:r>
              <a:rPr lang="cs-CZ" altLang="cs-CZ" sz="2400" dirty="0">
                <a:solidFill>
                  <a:schemeClr val="hlink"/>
                </a:solidFill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Postižení krevních elementů</a:t>
            </a:r>
            <a:r>
              <a:rPr lang="cs-CZ" altLang="cs-CZ" sz="2400" dirty="0"/>
              <a:t>: </a:t>
            </a:r>
            <a:r>
              <a:rPr lang="cs-CZ" altLang="cs-CZ" sz="2400" dirty="0" err="1"/>
              <a:t>sférocytární</a:t>
            </a:r>
            <a:r>
              <a:rPr lang="cs-CZ" altLang="cs-CZ" sz="2400" dirty="0"/>
              <a:t> erytrocyty, kratší přežití; trombocyty kratší přežití; leukocyty zhoršení fagocytárních a </a:t>
            </a:r>
            <a:r>
              <a:rPr lang="cs-CZ" altLang="cs-CZ" sz="2400" dirty="0" err="1"/>
              <a:t>chmotaktických</a:t>
            </a:r>
            <a:r>
              <a:rPr lang="cs-CZ" altLang="cs-CZ" sz="2400" dirty="0"/>
              <a:t> vlastností.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Tubulární dysfunkce</a:t>
            </a:r>
            <a:r>
              <a:rPr lang="cs-CZ" altLang="cs-CZ" sz="2400" dirty="0"/>
              <a:t>: ztráta Na</a:t>
            </a:r>
            <a:r>
              <a:rPr lang="cs-CZ" altLang="cs-CZ" sz="2400" baseline="30000" dirty="0"/>
              <a:t>+</a:t>
            </a:r>
            <a:r>
              <a:rPr lang="cs-CZ" altLang="cs-CZ" sz="2400" dirty="0"/>
              <a:t>, Ca</a:t>
            </a:r>
            <a:r>
              <a:rPr lang="cs-CZ" altLang="cs-CZ" sz="2400" baseline="30000" dirty="0"/>
              <a:t>++</a:t>
            </a:r>
            <a:r>
              <a:rPr lang="cs-CZ" altLang="cs-CZ" sz="2400" dirty="0"/>
              <a:t>, Mg</a:t>
            </a:r>
            <a:r>
              <a:rPr lang="cs-CZ" altLang="cs-CZ" sz="2400" baseline="30000" dirty="0"/>
              <a:t>++</a:t>
            </a:r>
            <a:r>
              <a:rPr lang="cs-CZ" altLang="cs-CZ" sz="2400" dirty="0"/>
              <a:t>, HCO</a:t>
            </a:r>
            <a:r>
              <a:rPr lang="cs-CZ" altLang="cs-CZ" sz="2400" baseline="-25000" dirty="0"/>
              <a:t>3</a:t>
            </a:r>
            <a:r>
              <a:rPr lang="cs-CZ" altLang="cs-CZ" sz="2400" dirty="0"/>
              <a:t>.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393950" y="404813"/>
            <a:ext cx="4356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altLang="cs-CZ" sz="4000" b="1" dirty="0" err="1"/>
              <a:t>Hypofosfatémie</a:t>
            </a:r>
            <a:endParaRPr lang="cs-CZ" altLang="cs-CZ" sz="4000" b="1" dirty="0"/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6877050" y="6165850"/>
            <a:ext cx="1439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400" b="1"/>
              <a:t>Shiber 2002</a:t>
            </a:r>
          </a:p>
        </p:txBody>
      </p:sp>
    </p:spTree>
    <p:extLst>
      <p:ext uri="{BB962C8B-B14F-4D97-AF65-F5344CB8AC3E}">
        <p14:creationId xmlns:p14="http://schemas.microsoft.com/office/powerpoint/2010/main" val="12044401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393950" y="404813"/>
            <a:ext cx="4356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altLang="cs-CZ" sz="4000" b="1" dirty="0" err="1"/>
              <a:t>Hypofosfatémie</a:t>
            </a:r>
            <a:endParaRPr lang="cs-CZ" altLang="cs-CZ" sz="4000" b="1" dirty="0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95288" y="1574800"/>
            <a:ext cx="8280400" cy="333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altLang="cs-CZ" sz="2800" b="1" dirty="0">
                <a:solidFill>
                  <a:srgbClr val="0033CC"/>
                </a:solidFill>
              </a:rPr>
              <a:t>Terapie:</a:t>
            </a:r>
            <a:r>
              <a:rPr lang="cs-CZ" altLang="cs-CZ" sz="2400" dirty="0"/>
              <a:t> </a:t>
            </a:r>
          </a:p>
          <a:p>
            <a:pPr>
              <a:spcBef>
                <a:spcPct val="20000"/>
              </a:spcBef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Minimální denní příjem</a:t>
            </a:r>
            <a:r>
              <a:rPr lang="cs-CZ" altLang="cs-CZ" sz="2400" dirty="0"/>
              <a:t> </a:t>
            </a:r>
            <a:r>
              <a:rPr lang="cs-CZ" altLang="cs-CZ" sz="2400" b="1" dirty="0"/>
              <a:t>0,4 </a:t>
            </a:r>
            <a:r>
              <a:rPr lang="cs-CZ" altLang="cs-CZ" sz="2400" b="1" dirty="0" err="1"/>
              <a:t>mmol</a:t>
            </a:r>
            <a:r>
              <a:rPr lang="cs-CZ" altLang="cs-CZ" sz="2400" b="1" dirty="0"/>
              <a:t>/kg, tj. při hmotnosti</a:t>
            </a:r>
          </a:p>
          <a:p>
            <a:pPr>
              <a:defRPr/>
            </a:pPr>
            <a:r>
              <a:rPr lang="cs-CZ" altLang="cs-CZ" sz="2400" b="1" dirty="0"/>
              <a:t>70 kg 28 </a:t>
            </a:r>
            <a:r>
              <a:rPr lang="cs-CZ" altLang="cs-CZ" sz="2400" b="1" dirty="0" err="1"/>
              <a:t>mmol</a:t>
            </a:r>
            <a:r>
              <a:rPr lang="cs-CZ" altLang="cs-CZ" sz="2400" b="1" dirty="0"/>
              <a:t> P. Běžně překračován. Pro </a:t>
            </a:r>
            <a:r>
              <a:rPr lang="cs-CZ" altLang="cs-CZ" sz="2400" b="1" dirty="0" err="1"/>
              <a:t>parent.výživu</a:t>
            </a:r>
            <a:endParaRPr lang="cs-CZ" altLang="cs-CZ" sz="2400" b="1" dirty="0"/>
          </a:p>
          <a:p>
            <a:pPr>
              <a:defRPr/>
            </a:pPr>
            <a:r>
              <a:rPr lang="cs-CZ" altLang="cs-CZ" sz="2400" b="1" dirty="0"/>
              <a:t>10-15 </a:t>
            </a:r>
            <a:r>
              <a:rPr lang="cs-CZ" altLang="cs-CZ" sz="2400" b="1" dirty="0" err="1"/>
              <a:t>mmol</a:t>
            </a:r>
            <a:r>
              <a:rPr lang="cs-CZ" altLang="cs-CZ" sz="2400" b="1" dirty="0"/>
              <a:t>/1000 kcal.</a:t>
            </a:r>
          </a:p>
          <a:p>
            <a:pPr>
              <a:spcBef>
                <a:spcPct val="20000"/>
              </a:spcBef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Denní potřeby na JIP</a:t>
            </a:r>
            <a:r>
              <a:rPr lang="cs-CZ" altLang="cs-CZ" sz="2400" dirty="0"/>
              <a:t> </a:t>
            </a:r>
            <a:r>
              <a:rPr lang="cs-CZ" altLang="cs-CZ" sz="2400" b="1" dirty="0"/>
              <a:t>30-40 </a:t>
            </a:r>
            <a:r>
              <a:rPr lang="cs-CZ" altLang="cs-CZ" sz="2400" b="1" dirty="0" err="1"/>
              <a:t>mmol</a:t>
            </a:r>
            <a:r>
              <a:rPr lang="cs-CZ" altLang="cs-CZ" sz="2400" b="1" dirty="0"/>
              <a:t>. Souběžně sledovat</a:t>
            </a:r>
          </a:p>
          <a:p>
            <a:pPr>
              <a:defRPr/>
            </a:pPr>
            <a:r>
              <a:rPr lang="cs-CZ" altLang="cs-CZ" sz="2400" b="1" dirty="0"/>
              <a:t>i S-Ca (klesá při přívodu P), </a:t>
            </a:r>
            <a:r>
              <a:rPr lang="cs-CZ" altLang="cs-CZ" sz="2400" b="1" dirty="0" err="1"/>
              <a:t>suplementace</a:t>
            </a:r>
            <a:r>
              <a:rPr lang="cs-CZ" altLang="cs-CZ" sz="2400" b="1" dirty="0"/>
              <a:t> nutná.</a:t>
            </a:r>
          </a:p>
          <a:p>
            <a:pPr>
              <a:spcBef>
                <a:spcPct val="20000"/>
              </a:spcBef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Sole P</a:t>
            </a:r>
            <a:r>
              <a:rPr lang="cs-CZ" altLang="cs-CZ" sz="2400" dirty="0"/>
              <a:t> </a:t>
            </a:r>
            <a:r>
              <a:rPr lang="cs-CZ" altLang="cs-CZ" sz="2400" b="1" dirty="0"/>
              <a:t>organické i anorganické, organické využívány</a:t>
            </a:r>
          </a:p>
          <a:p>
            <a:pPr>
              <a:defRPr/>
            </a:pPr>
            <a:r>
              <a:rPr lang="cs-CZ" altLang="cs-CZ" sz="2400" b="1" dirty="0"/>
              <a:t>rychleji.</a:t>
            </a:r>
            <a:endParaRPr lang="cs-CZ" alt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30827942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393950" y="404813"/>
            <a:ext cx="4356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altLang="cs-CZ" sz="4000" b="1" dirty="0" err="1"/>
              <a:t>Hyperfosfatémie</a:t>
            </a:r>
            <a:endParaRPr lang="cs-CZ" altLang="cs-CZ" sz="4000" b="1" dirty="0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50825" y="1341438"/>
            <a:ext cx="864235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rgbClr val="0033CC"/>
                </a:solidFill>
              </a:rPr>
              <a:t>Příčiny:</a:t>
            </a:r>
          </a:p>
          <a:p>
            <a:pPr>
              <a:spcBef>
                <a:spcPct val="50000"/>
              </a:spcBef>
              <a:buClr>
                <a:srgbClr val="0033CC"/>
              </a:buClr>
              <a:buSzPct val="150000"/>
              <a:buFontTx/>
              <a:buChar char="•"/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 Renální selhání</a:t>
            </a:r>
            <a:r>
              <a:rPr lang="cs-CZ" altLang="cs-CZ" sz="2400" b="1" dirty="0"/>
              <a:t>:</a:t>
            </a:r>
            <a:r>
              <a:rPr lang="cs-CZ" altLang="cs-CZ" sz="2400" dirty="0"/>
              <a:t> </a:t>
            </a:r>
            <a:r>
              <a:rPr lang="cs-CZ" altLang="cs-CZ" sz="2400" b="1" dirty="0"/>
              <a:t>akutní </a:t>
            </a:r>
            <a:r>
              <a:rPr lang="cs-CZ" altLang="cs-CZ" sz="2400" b="1" dirty="0" err="1"/>
              <a:t>oligurické</a:t>
            </a:r>
            <a:r>
              <a:rPr lang="cs-CZ" altLang="cs-CZ" sz="2400" b="1" dirty="0"/>
              <a:t> i chronická</a:t>
            </a:r>
          </a:p>
          <a:p>
            <a:pPr>
              <a:buClr>
                <a:srgbClr val="0033CC"/>
              </a:buClr>
              <a:buSzPct val="150000"/>
              <a:defRPr/>
            </a:pPr>
            <a:r>
              <a:rPr lang="cs-CZ" altLang="cs-CZ" sz="2400" b="1" dirty="0"/>
              <a:t>   insuficience.</a:t>
            </a:r>
          </a:p>
          <a:p>
            <a:pPr>
              <a:buClr>
                <a:srgbClr val="0033CC"/>
              </a:buClr>
              <a:buSzPct val="150000"/>
              <a:buFontTx/>
              <a:buChar char="•"/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 Zvýšená resorpce v ledvinách</a:t>
            </a:r>
            <a:r>
              <a:rPr lang="cs-CZ" altLang="cs-CZ" sz="2400" b="1" dirty="0"/>
              <a:t>:</a:t>
            </a:r>
            <a:r>
              <a:rPr lang="cs-CZ" altLang="cs-CZ" sz="2400" dirty="0"/>
              <a:t> </a:t>
            </a:r>
            <a:r>
              <a:rPr lang="cs-CZ" altLang="cs-CZ" sz="2400" b="1" dirty="0" err="1"/>
              <a:t>hypoparatyreóza</a:t>
            </a:r>
            <a:r>
              <a:rPr lang="cs-CZ" altLang="cs-CZ" sz="2400" b="1" dirty="0"/>
              <a:t>,</a:t>
            </a:r>
          </a:p>
          <a:p>
            <a:pPr>
              <a:buClr>
                <a:srgbClr val="0033CC"/>
              </a:buClr>
              <a:buSzPct val="150000"/>
              <a:defRPr/>
            </a:pPr>
            <a:r>
              <a:rPr lang="cs-CZ" altLang="cs-CZ" sz="2400" b="1" dirty="0"/>
              <a:t>   </a:t>
            </a:r>
            <a:r>
              <a:rPr lang="cs-CZ" altLang="cs-CZ" sz="2400" b="1" dirty="0" err="1"/>
              <a:t>pseudohypoparatyreóza</a:t>
            </a:r>
            <a:r>
              <a:rPr lang="cs-CZ" altLang="cs-CZ" sz="2400" b="1" dirty="0"/>
              <a:t>, akromegalie, hypertyreóza,</a:t>
            </a:r>
          </a:p>
          <a:p>
            <a:pPr>
              <a:buClr>
                <a:srgbClr val="0033CC"/>
              </a:buClr>
              <a:buSzPct val="150000"/>
              <a:defRPr/>
            </a:pPr>
            <a:r>
              <a:rPr lang="cs-CZ" altLang="cs-CZ" sz="2400" b="1" dirty="0"/>
              <a:t>   předávkování vitaminu D, léčba M. </a:t>
            </a:r>
            <a:r>
              <a:rPr lang="cs-CZ" altLang="cs-CZ" sz="2400" b="1" dirty="0" err="1"/>
              <a:t>Paget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etigronátem</a:t>
            </a:r>
            <a:endParaRPr lang="cs-CZ" altLang="cs-CZ" sz="2400" b="1" dirty="0"/>
          </a:p>
          <a:p>
            <a:pPr>
              <a:buClr>
                <a:srgbClr val="0033CC"/>
              </a:buClr>
              <a:buSzPct val="150000"/>
              <a:defRPr/>
            </a:pPr>
            <a:r>
              <a:rPr lang="cs-CZ" altLang="cs-CZ" sz="2400" b="1" dirty="0"/>
              <a:t>   </a:t>
            </a:r>
            <a:r>
              <a:rPr lang="cs-CZ" altLang="cs-CZ" sz="2400" b="1" dirty="0" err="1"/>
              <a:t>dvojsodným</a:t>
            </a:r>
            <a:r>
              <a:rPr lang="cs-CZ" altLang="cs-CZ" sz="2400" b="1" dirty="0"/>
              <a:t>.</a:t>
            </a:r>
          </a:p>
          <a:p>
            <a:pPr>
              <a:buClr>
                <a:srgbClr val="0033CC"/>
              </a:buClr>
              <a:buSzPct val="150000"/>
              <a:buFontTx/>
              <a:buChar char="•"/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 Nadměrný přívod při zhoršení funkcí ledvin</a:t>
            </a:r>
            <a:r>
              <a:rPr lang="cs-CZ" altLang="cs-CZ" sz="2400" b="1" dirty="0"/>
              <a:t>:</a:t>
            </a:r>
            <a:r>
              <a:rPr lang="cs-CZ" altLang="cs-CZ" sz="2400" dirty="0"/>
              <a:t> </a:t>
            </a:r>
            <a:r>
              <a:rPr lang="cs-CZ" altLang="cs-CZ" sz="2400" b="1" dirty="0"/>
              <a:t>projímadla,</a:t>
            </a:r>
          </a:p>
          <a:p>
            <a:pPr>
              <a:buClr>
                <a:srgbClr val="0033CC"/>
              </a:buClr>
              <a:buSzPct val="150000"/>
              <a:defRPr/>
            </a:pPr>
            <a:r>
              <a:rPr lang="cs-CZ" altLang="cs-CZ" sz="2400" b="1" dirty="0"/>
              <a:t>   </a:t>
            </a:r>
            <a:r>
              <a:rPr lang="cs-CZ" altLang="cs-CZ" sz="2400" b="1" dirty="0" err="1"/>
              <a:t>p.v</a:t>
            </a:r>
            <a:r>
              <a:rPr lang="cs-CZ" altLang="cs-CZ" sz="2400" b="1" dirty="0"/>
              <a:t>.</a:t>
            </a:r>
          </a:p>
          <a:p>
            <a:pPr>
              <a:buClr>
                <a:srgbClr val="0033CC"/>
              </a:buClr>
              <a:buSzPct val="150000"/>
              <a:buFontTx/>
              <a:buChar char="•"/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 Hojení rozsáhlých fraktur</a:t>
            </a:r>
            <a:r>
              <a:rPr lang="cs-CZ" altLang="cs-CZ" sz="2400" dirty="0"/>
              <a:t>.</a:t>
            </a: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3637724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2393950" y="404813"/>
            <a:ext cx="4356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altLang="cs-CZ" sz="4000" b="1" dirty="0" err="1"/>
              <a:t>Hyperfosfatémie</a:t>
            </a:r>
            <a:endParaRPr lang="cs-CZ" altLang="cs-CZ" sz="4000" b="1" dirty="0"/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468313" y="1484313"/>
            <a:ext cx="8207375" cy="499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altLang="cs-CZ" sz="2400" b="1" dirty="0">
                <a:solidFill>
                  <a:srgbClr val="0033CC"/>
                </a:solidFill>
                <a:cs typeface="Arial" charset="0"/>
              </a:rPr>
              <a:t>Klinické příznaky:</a:t>
            </a:r>
          </a:p>
          <a:p>
            <a:pPr>
              <a:spcBef>
                <a:spcPct val="20000"/>
              </a:spcBef>
              <a:buClr>
                <a:srgbClr val="0033CC"/>
              </a:buClr>
              <a:buSzPct val="200000"/>
              <a:buFontTx/>
              <a:buChar char="•"/>
              <a:defRPr/>
            </a:pPr>
            <a:r>
              <a:rPr lang="cs-CZ" altLang="cs-CZ" sz="2000" b="1" dirty="0"/>
              <a:t> Tetanie z poklesu Ca++. Ukládání </a:t>
            </a:r>
            <a:r>
              <a:rPr lang="cs-CZ" altLang="cs-CZ" sz="2000" b="1" dirty="0" err="1"/>
              <a:t>calciumfosfátových</a:t>
            </a:r>
            <a:r>
              <a:rPr lang="cs-CZ" altLang="cs-CZ" sz="2000" b="1" dirty="0"/>
              <a:t> solí</a:t>
            </a:r>
          </a:p>
          <a:p>
            <a:pPr>
              <a:buClr>
                <a:srgbClr val="0033CC"/>
              </a:buClr>
              <a:buSzPct val="200000"/>
              <a:defRPr/>
            </a:pPr>
            <a:r>
              <a:rPr lang="cs-CZ" altLang="cs-CZ" sz="2000" b="1" dirty="0"/>
              <a:t>    do měkkých tkání, s nebezpečím akutního selhání ledvin.</a:t>
            </a:r>
          </a:p>
          <a:p>
            <a:pPr>
              <a:buClr>
                <a:srgbClr val="0033CC"/>
              </a:buClr>
              <a:buSzPct val="200000"/>
              <a:defRPr/>
            </a:pPr>
            <a:r>
              <a:rPr lang="cs-CZ" altLang="cs-CZ" sz="2000" b="1" dirty="0"/>
              <a:t>    Při existující chronické renální insuficienci rozvoj sekundárního</a:t>
            </a:r>
          </a:p>
          <a:p>
            <a:pPr>
              <a:buClr>
                <a:srgbClr val="0033CC"/>
              </a:buClr>
              <a:buSzPct val="200000"/>
              <a:defRPr/>
            </a:pPr>
            <a:r>
              <a:rPr lang="cs-CZ" altLang="cs-CZ" sz="2000" b="1" dirty="0"/>
              <a:t>    </a:t>
            </a:r>
            <a:r>
              <a:rPr lang="cs-CZ" altLang="cs-CZ" sz="2000" b="1" dirty="0" err="1"/>
              <a:t>hyperparatyreoidismu</a:t>
            </a:r>
            <a:r>
              <a:rPr lang="cs-CZ" altLang="cs-CZ" sz="2000" b="1" dirty="0"/>
              <a:t>. Kalcifikace cévních stěn. </a:t>
            </a:r>
          </a:p>
          <a:p>
            <a:pPr>
              <a:spcBef>
                <a:spcPct val="50000"/>
              </a:spcBef>
              <a:buClr>
                <a:srgbClr val="0033CC"/>
              </a:buClr>
              <a:buSzPct val="200000"/>
              <a:buFontTx/>
              <a:buChar char="•"/>
              <a:defRPr/>
            </a:pPr>
            <a:r>
              <a:rPr lang="cs-CZ" altLang="cs-CZ" sz="2000" b="1" dirty="0"/>
              <a:t> Laboratorní hodnoty S-P &gt;10 </a:t>
            </a:r>
            <a:r>
              <a:rPr lang="cs-CZ" altLang="cs-CZ" sz="2000" b="1" dirty="0" err="1"/>
              <a:t>mmol</a:t>
            </a:r>
            <a:r>
              <a:rPr lang="cs-CZ" altLang="cs-CZ" sz="2000" b="1" dirty="0"/>
              <a:t>/l,  ale i &gt;60 </a:t>
            </a:r>
            <a:r>
              <a:rPr lang="cs-CZ" altLang="cs-CZ" sz="2000" b="1" dirty="0" err="1"/>
              <a:t>mmol</a:t>
            </a:r>
            <a:r>
              <a:rPr lang="cs-CZ" altLang="cs-CZ" sz="2000" b="1" dirty="0"/>
              <a:t>/l!</a:t>
            </a:r>
          </a:p>
          <a:p>
            <a:pPr>
              <a:buClr>
                <a:srgbClr val="0033CC"/>
              </a:buClr>
              <a:buSzPct val="200000"/>
              <a:defRPr/>
            </a:pPr>
            <a:r>
              <a:rPr lang="cs-CZ" altLang="cs-CZ" sz="2000" b="1" dirty="0"/>
              <a:t>    popisovány opakovaně jako příčina </a:t>
            </a:r>
            <a:r>
              <a:rPr lang="cs-CZ" altLang="cs-CZ" sz="2000" b="1" dirty="0" err="1">
                <a:solidFill>
                  <a:srgbClr val="FF0000"/>
                </a:solidFill>
              </a:rPr>
              <a:t>komatu</a:t>
            </a:r>
            <a:r>
              <a:rPr lang="cs-CZ" altLang="cs-CZ" sz="2000" b="1" dirty="0"/>
              <a:t> spolu</a:t>
            </a:r>
          </a:p>
          <a:p>
            <a:pPr>
              <a:buClr>
                <a:srgbClr val="0033CC"/>
              </a:buClr>
              <a:buSzPct val="200000"/>
              <a:defRPr/>
            </a:pPr>
            <a:r>
              <a:rPr lang="cs-CZ" altLang="cs-CZ" sz="2000" b="1" dirty="0"/>
              <a:t>    s </a:t>
            </a:r>
            <a:r>
              <a:rPr lang="cs-CZ" altLang="cs-CZ" sz="2000" b="1" dirty="0" err="1"/>
              <a:t>hypokalcémií</a:t>
            </a:r>
            <a:r>
              <a:rPr lang="cs-CZ" altLang="cs-CZ" sz="2000" b="1" dirty="0"/>
              <a:t> po laxativech  s P. Stav je pak označován</a:t>
            </a:r>
          </a:p>
          <a:p>
            <a:pPr>
              <a:buClr>
                <a:srgbClr val="0033CC"/>
              </a:buClr>
              <a:buSzPct val="200000"/>
              <a:defRPr/>
            </a:pPr>
            <a:r>
              <a:rPr lang="cs-CZ" altLang="cs-CZ" sz="2000" b="1" dirty="0"/>
              <a:t>    </a:t>
            </a:r>
            <a:r>
              <a:rPr lang="cs-CZ" altLang="cs-CZ" sz="2000" b="1" dirty="0">
                <a:solidFill>
                  <a:srgbClr val="FF0000"/>
                </a:solidFill>
              </a:rPr>
              <a:t>jako </a:t>
            </a:r>
            <a:r>
              <a:rPr lang="cs-CZ" altLang="cs-CZ" sz="2000" b="1" dirty="0" err="1">
                <a:solidFill>
                  <a:srgbClr val="FF0000"/>
                </a:solidFill>
              </a:rPr>
              <a:t>koma</a:t>
            </a:r>
            <a:r>
              <a:rPr lang="cs-CZ" altLang="cs-CZ" sz="2000" b="1" dirty="0">
                <a:solidFill>
                  <a:srgbClr val="FF0000"/>
                </a:solidFill>
              </a:rPr>
              <a:t> </a:t>
            </a:r>
            <a:r>
              <a:rPr lang="cs-CZ" altLang="cs-CZ" sz="2000" b="1" dirty="0" err="1">
                <a:solidFill>
                  <a:srgbClr val="FF0000"/>
                </a:solidFill>
              </a:rPr>
              <a:t>hypokalcemické</a:t>
            </a:r>
            <a:r>
              <a:rPr lang="cs-CZ" altLang="cs-CZ" sz="2000" b="1" dirty="0"/>
              <a:t>.</a:t>
            </a:r>
            <a:r>
              <a:rPr lang="cs-CZ" altLang="cs-CZ" sz="2000" b="1" dirty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ct val="20000"/>
              </a:spcBef>
              <a:defRPr/>
            </a:pPr>
            <a:endParaRPr lang="cs-CZ" altLang="cs-CZ" sz="2000" b="1" dirty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cs-CZ" altLang="cs-CZ" sz="2400" b="1" dirty="0">
                <a:solidFill>
                  <a:srgbClr val="0033CC"/>
                </a:solidFill>
                <a:cs typeface="Arial" charset="0"/>
              </a:rPr>
              <a:t>Terapie:</a:t>
            </a:r>
          </a:p>
          <a:p>
            <a:pPr>
              <a:spcBef>
                <a:spcPct val="20000"/>
              </a:spcBef>
              <a:buClr>
                <a:srgbClr val="0033CC"/>
              </a:buClr>
              <a:buSzPct val="200000"/>
              <a:buFontTx/>
              <a:buChar char="•"/>
              <a:defRPr/>
            </a:pPr>
            <a:r>
              <a:rPr lang="cs-CZ" altLang="cs-CZ" sz="2000" b="1" dirty="0">
                <a:solidFill>
                  <a:schemeClr val="hlink"/>
                </a:solidFill>
              </a:rPr>
              <a:t> Iontoměniče s obsahem Ca ++.</a:t>
            </a:r>
            <a:r>
              <a:rPr lang="cs-CZ" altLang="cs-CZ" sz="2000" b="1" dirty="0"/>
              <a:t> Z těchto solí především Ca</a:t>
            </a:r>
          </a:p>
          <a:p>
            <a:pPr>
              <a:buClr>
                <a:srgbClr val="0033CC"/>
              </a:buClr>
              <a:buSzPct val="200000"/>
              <a:defRPr/>
            </a:pPr>
            <a:r>
              <a:rPr lang="cs-CZ" altLang="cs-CZ" sz="2000" b="1" dirty="0"/>
              <a:t>    </a:t>
            </a:r>
            <a:r>
              <a:rPr lang="cs-CZ" altLang="cs-CZ" sz="2000" b="1" dirty="0" err="1"/>
              <a:t>carbonicum</a:t>
            </a:r>
            <a:r>
              <a:rPr lang="cs-CZ" altLang="cs-CZ" sz="2000" b="1" dirty="0"/>
              <a:t> až do 8-12 g/den. </a:t>
            </a:r>
          </a:p>
          <a:p>
            <a:pPr>
              <a:spcBef>
                <a:spcPct val="20000"/>
              </a:spcBef>
              <a:buClr>
                <a:srgbClr val="0033CC"/>
              </a:buClr>
              <a:buSzPct val="200000"/>
              <a:buFontTx/>
              <a:buChar char="•"/>
              <a:defRPr/>
            </a:pPr>
            <a:r>
              <a:rPr lang="cs-CZ" altLang="cs-CZ" sz="2000" b="1" dirty="0">
                <a:solidFill>
                  <a:schemeClr val="hlink"/>
                </a:solidFill>
              </a:rPr>
              <a:t> Hemodialýza</a:t>
            </a:r>
            <a:r>
              <a:rPr lang="cs-CZ" altLang="cs-CZ" sz="2000" b="1" dirty="0"/>
              <a:t> v krajním případě.</a:t>
            </a:r>
          </a:p>
        </p:txBody>
      </p:sp>
    </p:spTree>
    <p:extLst>
      <p:ext uri="{BB962C8B-B14F-4D97-AF65-F5344CB8AC3E}">
        <p14:creationId xmlns:p14="http://schemas.microsoft.com/office/powerpoint/2010/main" val="17340962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F61461-304A-42E6-8C7D-4258066599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Doporučená literatura: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6BD7A3D-E3AA-4E07-BBE2-C15B7EE5F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3501008"/>
            <a:ext cx="8496944" cy="2160240"/>
          </a:xfrm>
        </p:spPr>
        <p:txBody>
          <a:bodyPr>
            <a:normAutofit/>
          </a:bodyPr>
          <a:lstStyle/>
          <a:p>
            <a:r>
              <a:rPr lang="cs-CZ" sz="2400" dirty="0"/>
              <a:t>Kazda A., Jabor A. biochemie a metabolismus vodního a minerálního hospodářství. Kapitola v knize Intenzivní medicína z pohledu vnitřního lékařství  (</a:t>
            </a:r>
            <a:r>
              <a:rPr lang="cs-CZ" sz="2400" dirty="0" err="1"/>
              <a:t>ed</a:t>
            </a:r>
            <a:r>
              <a:rPr lang="cs-CZ" sz="2400" dirty="0"/>
              <a:t>. Z. Zadák, E. Havel).</a:t>
            </a:r>
          </a:p>
          <a:p>
            <a:r>
              <a:rPr lang="cs-CZ" sz="2400" dirty="0"/>
              <a:t> </a:t>
            </a:r>
            <a:r>
              <a:rPr lang="cs-CZ" sz="2400" dirty="0" err="1"/>
              <a:t>Grada</a:t>
            </a:r>
            <a:r>
              <a:rPr lang="cs-CZ" sz="2400" dirty="0"/>
              <a:t> Praha 2017</a:t>
            </a:r>
          </a:p>
        </p:txBody>
      </p:sp>
    </p:spTree>
    <p:extLst>
      <p:ext uri="{BB962C8B-B14F-4D97-AF65-F5344CB8AC3E}">
        <p14:creationId xmlns:p14="http://schemas.microsoft.com/office/powerpoint/2010/main" val="29859665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WordArt 4">
            <a:extLst>
              <a:ext uri="{FF2B5EF4-FFF2-40B4-BE49-F238E27FC236}">
                <a16:creationId xmlns:a16="http://schemas.microsoft.com/office/drawing/2014/main" id="{3EC00D72-852E-4950-9358-7A44ACB8AB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4508500"/>
            <a:ext cx="8534400" cy="1317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>
                <a:solidFill>
                  <a:srgbClr val="00486C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</a:p>
        </p:txBody>
      </p:sp>
      <p:pic>
        <p:nvPicPr>
          <p:cNvPr id="40963" name="Picture 5" descr="panorama-Prahy-mal">
            <a:extLst>
              <a:ext uri="{FF2B5EF4-FFF2-40B4-BE49-F238E27FC236}">
                <a16:creationId xmlns:a16="http://schemas.microsoft.com/office/drawing/2014/main" id="{46A9137A-9E97-47F1-955B-8EEFBE85B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29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9550" y="333375"/>
            <a:ext cx="7772400" cy="863377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/>
              <a:t>Draselný kation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V="1">
            <a:off x="863600" y="1124744"/>
            <a:ext cx="8280400" cy="143669"/>
          </a:xfrm>
          <a:noFill/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049822" y="1341438"/>
            <a:ext cx="3449855" cy="46166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16" dir="2699526" algn="ctr" rotWithShape="0">
              <a:schemeClr val="tx1"/>
            </a:outer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2400" b="1" dirty="0"/>
              <a:t>Koncentrační gradient K+</a:t>
            </a:r>
            <a:r>
              <a:rPr lang="cs-CZ" altLang="cs-CZ" sz="2400" dirty="0"/>
              <a:t> 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068654" y="4682482"/>
            <a:ext cx="5405923" cy="46166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16" dir="2699526" algn="ctr" rotWithShape="0">
              <a:schemeClr val="tx1"/>
            </a:outerShdw>
          </a:effectLst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sz="2400" b="1" dirty="0" err="1"/>
              <a:t>Kalémie</a:t>
            </a:r>
            <a:r>
              <a:rPr lang="cs-CZ" altLang="cs-CZ" sz="2400" dirty="0"/>
              <a:t> a polarizace buněčné membrány</a:t>
            </a:r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1403350" y="1844675"/>
            <a:ext cx="7272338" cy="28067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>
            <a:lvl1pPr marL="361950" indent="-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30000"/>
              </a:spcAft>
              <a:buClr>
                <a:srgbClr val="66FFFF"/>
              </a:buClr>
              <a:buFont typeface="Wingdings" pitchFamily="2" charset="2"/>
              <a:buBlip>
                <a:blip r:embed="rId3"/>
              </a:buBlip>
            </a:pPr>
            <a:r>
              <a:rPr lang="cs-CZ" altLang="cs-CZ" sz="2000" dirty="0"/>
              <a:t>Rozdíl v koncentracích mezi ECT a ICT je udržován aktivní Na+-K-</a:t>
            </a:r>
            <a:r>
              <a:rPr lang="cs-CZ" altLang="cs-CZ" sz="2000" dirty="0" err="1"/>
              <a:t>ATPázovou</a:t>
            </a:r>
            <a:r>
              <a:rPr lang="cs-CZ" altLang="cs-CZ" sz="2000" dirty="0"/>
              <a:t> pumpou.</a:t>
            </a:r>
          </a:p>
          <a:p>
            <a:pPr eaLnBrk="1" hangingPunct="1">
              <a:spcAft>
                <a:spcPct val="30000"/>
              </a:spcAft>
              <a:buClr>
                <a:srgbClr val="66FFFF"/>
              </a:buClr>
              <a:buFont typeface="Wingdings" pitchFamily="2" charset="2"/>
              <a:buBlip>
                <a:blip r:embed="rId3"/>
              </a:buBlip>
            </a:pPr>
            <a:r>
              <a:rPr lang="cs-CZ" altLang="cs-CZ" sz="2000" dirty="0"/>
              <a:t>Její aktivita stoupá se vzestupem [K+] v ECT a zpomaluje se s poklesem [Na+] v ICT.</a:t>
            </a:r>
          </a:p>
          <a:p>
            <a:pPr eaLnBrk="1" hangingPunct="1">
              <a:spcAft>
                <a:spcPct val="30000"/>
              </a:spcAft>
              <a:buClr>
                <a:srgbClr val="66FFFF"/>
              </a:buClr>
              <a:buFont typeface="Wingdings" pitchFamily="2" charset="2"/>
              <a:buBlip>
                <a:blip r:embed="rId3"/>
              </a:buBlip>
            </a:pPr>
            <a:r>
              <a:rPr lang="cs-CZ" altLang="cs-CZ" sz="2000" dirty="0"/>
              <a:t>Koncentrační gradient K+ mezi ICT a ECT je příčinou pasivního, </a:t>
            </a:r>
            <a:r>
              <a:rPr lang="cs-CZ" altLang="cs-CZ" sz="2000" dirty="0" err="1"/>
              <a:t>reekvilibračního</a:t>
            </a:r>
            <a:r>
              <a:rPr lang="cs-CZ" altLang="cs-CZ" sz="2000" dirty="0"/>
              <a:t> toku K+ buněčnou membránou. </a:t>
            </a:r>
          </a:p>
          <a:p>
            <a:pPr eaLnBrk="1" hangingPunct="1">
              <a:spcAft>
                <a:spcPct val="30000"/>
              </a:spcAft>
              <a:buClr>
                <a:srgbClr val="66FFFF"/>
              </a:buClr>
              <a:buFont typeface="Wingdings" pitchFamily="2" charset="2"/>
              <a:buBlip>
                <a:blip r:embed="rId3"/>
              </a:buBlip>
            </a:pPr>
            <a:r>
              <a:rPr lang="cs-CZ" altLang="cs-CZ" sz="2000" dirty="0"/>
              <a:t>Oba </a:t>
            </a:r>
            <a:r>
              <a:rPr lang="cs-CZ" altLang="cs-CZ" sz="2000" dirty="0" err="1"/>
              <a:t>transmembránové</a:t>
            </a:r>
            <a:r>
              <a:rPr lang="cs-CZ" altLang="cs-CZ" sz="2000" dirty="0"/>
              <a:t> toky určují klidový elektrický potenciál buněčné membrány.</a:t>
            </a:r>
          </a:p>
        </p:txBody>
      </p:sp>
      <p:sp>
        <p:nvSpPr>
          <p:cNvPr id="5127" name="Text Box 11"/>
          <p:cNvSpPr txBox="1">
            <a:spLocks noChangeArrowheads="1"/>
          </p:cNvSpPr>
          <p:nvPr/>
        </p:nvSpPr>
        <p:spPr bwMode="auto">
          <a:xfrm>
            <a:off x="1398887" y="5301208"/>
            <a:ext cx="7437438" cy="143351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>
            <a:lvl1pPr marL="361950" indent="-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40000"/>
              </a:spcAft>
              <a:buClr>
                <a:srgbClr val="66FFFF"/>
              </a:buClr>
              <a:buFont typeface="Wingdings" pitchFamily="2" charset="2"/>
              <a:buBlip>
                <a:blip r:embed="rId3"/>
              </a:buBlip>
            </a:pPr>
            <a:r>
              <a:rPr lang="cs-CZ" altLang="cs-CZ" sz="2000" dirty="0" err="1"/>
              <a:t>Hypokalémie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hyperpolarizuje</a:t>
            </a:r>
            <a:r>
              <a:rPr lang="cs-CZ" altLang="cs-CZ" sz="2000" dirty="0"/>
              <a:t> buněčnou membránu a vzrušivost buněk klesá.</a:t>
            </a:r>
          </a:p>
          <a:p>
            <a:pPr eaLnBrk="1" hangingPunct="1">
              <a:buClr>
                <a:srgbClr val="66FFFF"/>
              </a:buClr>
              <a:buFont typeface="Wingdings" pitchFamily="2" charset="2"/>
              <a:buBlip>
                <a:blip r:embed="rId3"/>
              </a:buBlip>
            </a:pPr>
            <a:r>
              <a:rPr lang="cs-CZ" altLang="cs-CZ" sz="2000" dirty="0" err="1"/>
              <a:t>Hyperkalémie</a:t>
            </a:r>
            <a:r>
              <a:rPr lang="cs-CZ" altLang="cs-CZ" sz="2000" dirty="0"/>
              <a:t> depolarizuje buněčnou membránu a vzrušivost buněk stoupá.</a:t>
            </a:r>
          </a:p>
        </p:txBody>
      </p:sp>
    </p:spTree>
    <p:extLst>
      <p:ext uri="{BB962C8B-B14F-4D97-AF65-F5344CB8AC3E}">
        <p14:creationId xmlns:p14="http://schemas.microsoft.com/office/powerpoint/2010/main" val="3501968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116013" y="642938"/>
            <a:ext cx="6604757" cy="43088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2200" b="1" dirty="0"/>
              <a:t>Závislost </a:t>
            </a:r>
            <a:r>
              <a:rPr lang="cs-CZ" altLang="cs-CZ" sz="2200" b="1" dirty="0" err="1"/>
              <a:t>kalémie</a:t>
            </a:r>
            <a:r>
              <a:rPr lang="cs-CZ" altLang="cs-CZ" sz="2200" b="1" dirty="0"/>
              <a:t> na pH a na deficitu kalia v organismu</a:t>
            </a:r>
            <a:r>
              <a:rPr lang="cs-CZ" altLang="cs-CZ" sz="2200" dirty="0"/>
              <a:t> 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392238" y="1133475"/>
            <a:ext cx="7705725" cy="304698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28398" dir="3806097" algn="ctr" rotWithShape="0">
              <a:schemeClr val="bg2"/>
            </a:outerShdw>
          </a:effectLst>
          <a:extLst/>
        </p:spPr>
        <p:txBody>
          <a:bodyPr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Arial" charset="0"/>
              </a:defRPr>
            </a:lvl1pPr>
            <a:lvl2pPr marL="54133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20000"/>
              </a:spcAft>
              <a:buClr>
                <a:srgbClr val="66FFFF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cs-CZ" altLang="cs-CZ" sz="2000" dirty="0"/>
              <a:t>Při </a:t>
            </a:r>
            <a:r>
              <a:rPr lang="cs-CZ" altLang="cs-CZ" sz="2000" dirty="0" err="1"/>
              <a:t>acidémii</a:t>
            </a:r>
            <a:r>
              <a:rPr lang="cs-CZ" altLang="cs-CZ" sz="2000" dirty="0"/>
              <a:t> je K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 uvolňováno z vazby na fosfátové pufry, </a:t>
            </a:r>
            <a:r>
              <a:rPr lang="cs-CZ" altLang="cs-CZ" sz="2000" dirty="0" err="1"/>
              <a:t>kalémie</a:t>
            </a:r>
            <a:r>
              <a:rPr lang="cs-CZ" altLang="cs-CZ" sz="2000" dirty="0"/>
              <a:t> se zvyšuje. </a:t>
            </a:r>
          </a:p>
          <a:p>
            <a:pPr>
              <a:spcAft>
                <a:spcPct val="20000"/>
              </a:spcAft>
              <a:buClr>
                <a:srgbClr val="66FFFF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cs-CZ" altLang="cs-CZ" sz="2000" dirty="0"/>
              <a:t>Při </a:t>
            </a:r>
            <a:r>
              <a:rPr lang="cs-CZ" altLang="cs-CZ" sz="2000" dirty="0" err="1"/>
              <a:t>alkalémii</a:t>
            </a:r>
            <a:r>
              <a:rPr lang="cs-CZ" altLang="cs-CZ" sz="2000" dirty="0"/>
              <a:t> se K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 v buňce váže, </a:t>
            </a:r>
            <a:r>
              <a:rPr lang="cs-CZ" altLang="cs-CZ" sz="2000" dirty="0" err="1"/>
              <a:t>kalémie</a:t>
            </a:r>
            <a:r>
              <a:rPr lang="cs-CZ" altLang="cs-CZ" sz="2000" dirty="0"/>
              <a:t> klesá. </a:t>
            </a:r>
          </a:p>
          <a:p>
            <a:pPr>
              <a:spcAft>
                <a:spcPct val="20000"/>
              </a:spcAft>
              <a:buClr>
                <a:srgbClr val="66FFFF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cs-CZ" altLang="cs-CZ" sz="2000" dirty="0"/>
              <a:t>Vzestup při metabolické acidóze je až o 0,6 </a:t>
            </a:r>
            <a:r>
              <a:rPr lang="cs-CZ" altLang="cs-CZ" sz="2000" dirty="0" err="1"/>
              <a:t>mmol</a:t>
            </a:r>
            <a:r>
              <a:rPr lang="cs-CZ" altLang="cs-CZ" sz="2000" dirty="0"/>
              <a:t>/l na každý pokles pH o 0,1, pokles při MAL a změny u respiračních poruch jsou méně výrazné. </a:t>
            </a:r>
          </a:p>
          <a:p>
            <a:pPr>
              <a:spcAft>
                <a:spcPct val="20000"/>
              </a:spcAft>
              <a:buClr>
                <a:srgbClr val="66FFFF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cs-CZ" altLang="cs-CZ" sz="2000" dirty="0"/>
              <a:t>Oba mechanismy, tj. vztah závislosti plazmatického kalia na pH a na relativním deficitu kalia lze vyjádřit graficky (</a:t>
            </a:r>
            <a:r>
              <a:rPr lang="cs-CZ" altLang="cs-CZ" sz="2000" dirty="0" err="1"/>
              <a:t>Halmagyi</a:t>
            </a:r>
            <a:r>
              <a:rPr lang="cs-CZ" altLang="cs-CZ" sz="2000" dirty="0"/>
              <a:t>, 1972). 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042988" y="4297363"/>
            <a:ext cx="5007076" cy="43088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2200" b="1" dirty="0" err="1"/>
              <a:t>Kalémie</a:t>
            </a:r>
            <a:r>
              <a:rPr lang="cs-CZ" altLang="cs-CZ" sz="2200" b="1" dirty="0"/>
              <a:t> a energetická situace organismu</a:t>
            </a:r>
            <a:r>
              <a:rPr lang="cs-CZ" altLang="cs-CZ" sz="2200" dirty="0"/>
              <a:t> 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384300" y="4760913"/>
            <a:ext cx="7580313" cy="19812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Arial" charset="0"/>
              </a:defRPr>
            </a:lvl1pPr>
            <a:lvl2pPr marL="54133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20000"/>
              </a:spcAft>
              <a:buClr>
                <a:srgbClr val="66FFFF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cs-CZ" altLang="cs-CZ" sz="2000" dirty="0"/>
              <a:t>Při energetickém deficitu a katabolismu vystupuje K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 z buněk. U katabolického nemocného nelze bez nutriční podpory a obratu metabolismu v anabolický upravit depleci K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 v buňkách jeho přívodem. </a:t>
            </a:r>
          </a:p>
          <a:p>
            <a:pPr>
              <a:spcAft>
                <a:spcPct val="20000"/>
              </a:spcAft>
              <a:buClr>
                <a:srgbClr val="66FFFF"/>
              </a:buClr>
              <a:buFont typeface="Wingdings" pitchFamily="2" charset="2"/>
              <a:buBlip>
                <a:blip r:embed="rId2"/>
              </a:buBlip>
              <a:defRPr/>
            </a:pPr>
            <a:r>
              <a:rPr lang="cs-CZ" altLang="cs-CZ" sz="2000" dirty="0"/>
              <a:t>V anabolických stavech naopak K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 do buněk vstupuje a váže se tam při syntéze bílkovin a glykogenu. </a:t>
            </a:r>
          </a:p>
        </p:txBody>
      </p:sp>
    </p:spTree>
    <p:extLst>
      <p:ext uri="{BB962C8B-B14F-4D97-AF65-F5344CB8AC3E}">
        <p14:creationId xmlns:p14="http://schemas.microsoft.com/office/powerpoint/2010/main" val="360334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závislost kalémie"/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" t="7138" r="2341"/>
          <a:stretch>
            <a:fillRect/>
          </a:stretch>
        </p:blipFill>
        <p:spPr bwMode="auto">
          <a:xfrm>
            <a:off x="1692275" y="26988"/>
            <a:ext cx="6581775" cy="67865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56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9550" y="33337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800" dirty="0" err="1"/>
              <a:t>Hypokalémie</a:t>
            </a:r>
            <a:endParaRPr lang="cs-CZ" altLang="cs-CZ" sz="4800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600" y="1268413"/>
            <a:ext cx="8280400" cy="69850"/>
          </a:xfrm>
          <a:noFill/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995363" y="1484313"/>
            <a:ext cx="1041504" cy="46166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2400" b="1" dirty="0"/>
              <a:t>Příčiny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1258888" y="1997075"/>
            <a:ext cx="7885112" cy="43846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28398" dir="1593903" algn="ctr" rotWithShape="0">
              <a:schemeClr val="bg2"/>
            </a:outerShdw>
          </a:effectLst>
          <a:ex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  <a:buClr>
                <a:srgbClr val="FF6600"/>
              </a:buClr>
              <a:buFontTx/>
              <a:buAutoNum type="arabicPeriod"/>
              <a:defRPr/>
            </a:pPr>
            <a:r>
              <a:rPr lang="cs-CZ" altLang="cs-CZ" sz="2000" b="1" dirty="0"/>
              <a:t>Zvýšená ztráta K</a:t>
            </a:r>
            <a:r>
              <a:rPr lang="cs-CZ" altLang="cs-CZ" sz="2000" b="1" baseline="30000" dirty="0"/>
              <a:t>+</a:t>
            </a:r>
            <a:r>
              <a:rPr lang="cs-CZ" altLang="cs-CZ" sz="2000" b="1" dirty="0"/>
              <a:t> zažívacím traktem:</a:t>
            </a:r>
            <a:r>
              <a:rPr lang="cs-CZ" altLang="cs-CZ" sz="2000" dirty="0"/>
              <a:t> zvracení, </a:t>
            </a:r>
            <a:r>
              <a:rPr lang="cs-CZ" altLang="cs-CZ" sz="2000" dirty="0" err="1"/>
              <a:t>nasogastrická</a:t>
            </a:r>
            <a:r>
              <a:rPr lang="cs-CZ" altLang="cs-CZ" sz="2000" dirty="0"/>
              <a:t> sonda, střevní píštěle, průjem, </a:t>
            </a:r>
            <a:r>
              <a:rPr lang="cs-CZ" altLang="cs-CZ" sz="2000" dirty="0" err="1"/>
              <a:t>ureterosygmoideostomie</a:t>
            </a:r>
            <a:r>
              <a:rPr lang="cs-CZ" altLang="cs-CZ" sz="2000" dirty="0"/>
              <a:t>. </a:t>
            </a:r>
            <a:endParaRPr lang="cs-CZ" altLang="cs-CZ" sz="2000" b="1" dirty="0"/>
          </a:p>
          <a:p>
            <a:pPr>
              <a:lnSpc>
                <a:spcPct val="120000"/>
              </a:lnSpc>
              <a:spcAft>
                <a:spcPct val="30000"/>
              </a:spcAft>
              <a:buClr>
                <a:srgbClr val="FF6600"/>
              </a:buClr>
              <a:buFontTx/>
              <a:buAutoNum type="arabicPeriod"/>
              <a:defRPr/>
            </a:pPr>
            <a:r>
              <a:rPr lang="cs-CZ" altLang="cs-CZ" sz="2000" b="1" dirty="0"/>
              <a:t>Zvýšená ztráta K</a:t>
            </a:r>
            <a:r>
              <a:rPr lang="cs-CZ" altLang="cs-CZ" sz="2000" b="1" baseline="30000" dirty="0"/>
              <a:t>+</a:t>
            </a:r>
            <a:r>
              <a:rPr lang="cs-CZ" altLang="cs-CZ" sz="2000" b="1" dirty="0"/>
              <a:t> ledvinami:</a:t>
            </a:r>
            <a:r>
              <a:rPr lang="cs-CZ" altLang="cs-CZ" sz="2000" dirty="0"/>
              <a:t> osmotická diuréza (nekontrolovaný diabetes!), zotavení z obstrukčního renálního selhání nebo z renální tubulární nekrózy, nefritis, diuretika, chronická metabolická alkalóza, </a:t>
            </a:r>
            <a:r>
              <a:rPr lang="cs-CZ" altLang="cs-CZ" sz="2000" dirty="0" err="1"/>
              <a:t>karbenicilin</a:t>
            </a:r>
            <a:r>
              <a:rPr lang="cs-CZ" altLang="cs-CZ" sz="2000" dirty="0"/>
              <a:t>, chronická metabolická </a:t>
            </a:r>
            <a:r>
              <a:rPr lang="cs-CZ" altLang="cs-CZ" sz="2000" dirty="0" err="1"/>
              <a:t>alakóza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hyperaldosteronismus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Bartterův</a:t>
            </a:r>
            <a:r>
              <a:rPr lang="cs-CZ" altLang="cs-CZ" sz="2000" dirty="0"/>
              <a:t> </a:t>
            </a:r>
            <a:br>
              <a:rPr lang="cs-CZ" altLang="cs-CZ" sz="2000" dirty="0"/>
            </a:br>
            <a:r>
              <a:rPr lang="cs-CZ" altLang="cs-CZ" sz="2000" dirty="0"/>
              <a:t>a </a:t>
            </a:r>
            <a:r>
              <a:rPr lang="cs-CZ" altLang="cs-CZ" sz="2000" dirty="0" err="1"/>
              <a:t>pseudobartterův</a:t>
            </a:r>
            <a:r>
              <a:rPr lang="cs-CZ" altLang="cs-CZ" sz="2000" dirty="0"/>
              <a:t> syndrom.</a:t>
            </a:r>
            <a:endParaRPr lang="cs-CZ" altLang="cs-CZ" sz="2000" b="1" dirty="0"/>
          </a:p>
          <a:p>
            <a:pPr>
              <a:lnSpc>
                <a:spcPct val="120000"/>
              </a:lnSpc>
              <a:spcAft>
                <a:spcPct val="30000"/>
              </a:spcAft>
              <a:buClr>
                <a:srgbClr val="FF6600"/>
              </a:buClr>
              <a:buFontTx/>
              <a:buAutoNum type="arabicPeriod"/>
              <a:defRPr/>
            </a:pPr>
            <a:r>
              <a:rPr lang="cs-CZ" altLang="cs-CZ" sz="2000" b="1" dirty="0"/>
              <a:t>Přesun K</a:t>
            </a:r>
            <a:r>
              <a:rPr lang="cs-CZ" altLang="cs-CZ" sz="2000" b="1" baseline="30000" dirty="0"/>
              <a:t>+</a:t>
            </a:r>
            <a:r>
              <a:rPr lang="cs-CZ" altLang="cs-CZ" sz="2000" b="1" dirty="0"/>
              <a:t> z ECT do ICT:</a:t>
            </a:r>
            <a:r>
              <a:rPr lang="cs-CZ" altLang="cs-CZ" sz="2000" dirty="0"/>
              <a:t> alkalózy, adrenalin, beta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-agonisté, </a:t>
            </a:r>
            <a:r>
              <a:rPr lang="cs-CZ" altLang="cs-CZ" sz="2000" dirty="0" err="1"/>
              <a:t>isoproterenol</a:t>
            </a:r>
            <a:r>
              <a:rPr lang="cs-CZ" altLang="cs-CZ" sz="2000" dirty="0"/>
              <a:t>, inzulin.</a:t>
            </a:r>
            <a:endParaRPr lang="cs-CZ" altLang="cs-CZ" sz="2000" b="1" dirty="0"/>
          </a:p>
          <a:p>
            <a:pPr>
              <a:lnSpc>
                <a:spcPct val="120000"/>
              </a:lnSpc>
              <a:spcAft>
                <a:spcPct val="30000"/>
              </a:spcAft>
              <a:buClr>
                <a:srgbClr val="FF6600"/>
              </a:buClr>
              <a:buFontTx/>
              <a:buAutoNum type="arabicPeriod"/>
              <a:defRPr/>
            </a:pPr>
            <a:r>
              <a:rPr lang="cs-CZ" altLang="cs-CZ" sz="2000" b="1" dirty="0"/>
              <a:t>Nedostatečný příjem K</a:t>
            </a:r>
            <a:r>
              <a:rPr lang="cs-CZ" altLang="cs-CZ" sz="2000" b="1" baseline="30000" dirty="0"/>
              <a:t>+</a:t>
            </a:r>
            <a:r>
              <a:rPr lang="cs-CZ" altLang="cs-CZ" sz="2000" b="1" dirty="0"/>
              <a:t>:</a:t>
            </a:r>
            <a:r>
              <a:rPr lang="cs-CZ" altLang="cs-CZ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6089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6375" y="19843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4800" dirty="0" err="1"/>
              <a:t>Hypokalémie</a:t>
            </a:r>
            <a:endParaRPr lang="cs-CZ" altLang="cs-CZ" sz="4800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600" y="1125538"/>
            <a:ext cx="8280400" cy="69850"/>
          </a:xfrm>
          <a:noFill/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042988" y="1268413"/>
            <a:ext cx="2386807" cy="46166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2400" b="1" dirty="0"/>
              <a:t>Klinické příznaky</a:t>
            </a:r>
            <a:r>
              <a:rPr lang="cs-CZ" altLang="cs-CZ" sz="2400" dirty="0"/>
              <a:t> 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116013" y="1700213"/>
            <a:ext cx="8027987" cy="49276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28398" dir="1593903" algn="ctr" rotWithShape="0">
              <a:schemeClr val="bg2"/>
            </a:outerShdw>
          </a:effectLst>
          <a:extLst/>
        </p:spPr>
        <p:txBody>
          <a:bodyPr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Arial" charset="0"/>
              </a:defRPr>
            </a:lvl1pPr>
            <a:lvl2pPr marL="54133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20000"/>
              </a:spcAft>
              <a:buClr>
                <a:srgbClr val="FF6600"/>
              </a:buClr>
              <a:buFont typeface="Wingdings" pitchFamily="2" charset="2"/>
              <a:buChar char="Ø"/>
              <a:defRPr/>
            </a:pPr>
            <a:r>
              <a:rPr lang="cs-CZ" altLang="cs-CZ" b="1" dirty="0"/>
              <a:t>Poruchy rytmu</a:t>
            </a:r>
            <a:r>
              <a:rPr lang="cs-CZ" altLang="cs-CZ" dirty="0"/>
              <a:t> jsou méně nebezpečné, než u </a:t>
            </a:r>
            <a:r>
              <a:rPr lang="cs-CZ" altLang="cs-CZ" dirty="0" err="1"/>
              <a:t>hyperkalémie</a:t>
            </a:r>
            <a:r>
              <a:rPr lang="cs-CZ" altLang="cs-CZ" dirty="0"/>
              <a:t>, vzniká </a:t>
            </a:r>
            <a:r>
              <a:rPr lang="cs-CZ" altLang="cs-CZ" dirty="0" err="1"/>
              <a:t>hyperpolarizace</a:t>
            </a:r>
            <a:r>
              <a:rPr lang="cs-CZ" altLang="cs-CZ" dirty="0"/>
              <a:t> buněčné membrány. </a:t>
            </a:r>
            <a:endParaRPr lang="cs-CZ" altLang="cs-CZ" b="1" dirty="0"/>
          </a:p>
          <a:p>
            <a:pPr>
              <a:spcAft>
                <a:spcPct val="20000"/>
              </a:spcAft>
              <a:buClr>
                <a:srgbClr val="FF6600"/>
              </a:buClr>
              <a:buFont typeface="Wingdings" pitchFamily="2" charset="2"/>
              <a:buChar char="Ø"/>
              <a:defRPr/>
            </a:pPr>
            <a:r>
              <a:rPr lang="cs-CZ" altLang="cs-CZ" b="1" dirty="0"/>
              <a:t>Změny EKG</a:t>
            </a:r>
            <a:r>
              <a:rPr lang="cs-CZ" altLang="cs-CZ" dirty="0"/>
              <a:t> až při S_K</a:t>
            </a:r>
            <a:r>
              <a:rPr lang="cs-CZ" altLang="cs-CZ" baseline="30000" dirty="0"/>
              <a:t>+</a:t>
            </a:r>
            <a:r>
              <a:rPr lang="cs-CZ" altLang="cs-CZ" dirty="0"/>
              <a:t> &lt;3,0 </a:t>
            </a:r>
            <a:r>
              <a:rPr lang="cs-CZ" altLang="cs-CZ" dirty="0" err="1"/>
              <a:t>mmol</a:t>
            </a:r>
            <a:r>
              <a:rPr lang="cs-CZ" altLang="cs-CZ" dirty="0"/>
              <a:t>/l nebo rychlém poklesu; ploché </a:t>
            </a:r>
            <a:br>
              <a:rPr lang="cs-CZ" altLang="cs-CZ" dirty="0"/>
            </a:br>
            <a:r>
              <a:rPr lang="cs-CZ" altLang="cs-CZ" dirty="0"/>
              <a:t>T-vlny, pokles S-T, je U-vlna. Při </a:t>
            </a:r>
            <a:r>
              <a:rPr lang="cs-CZ" altLang="cs-CZ" dirty="0" err="1"/>
              <a:t>kalémii</a:t>
            </a:r>
            <a:r>
              <a:rPr lang="cs-CZ" altLang="cs-CZ" dirty="0"/>
              <a:t> 2,0-2,5 </a:t>
            </a:r>
            <a:r>
              <a:rPr lang="cs-CZ" altLang="cs-CZ" dirty="0" err="1"/>
              <a:t>mmol</a:t>
            </a:r>
            <a:r>
              <a:rPr lang="cs-CZ" altLang="cs-CZ" dirty="0"/>
              <a:t>/l zvýšení P-vlna </a:t>
            </a:r>
            <a:br>
              <a:rPr lang="cs-CZ" altLang="cs-CZ" dirty="0"/>
            </a:br>
            <a:r>
              <a:rPr lang="cs-CZ" altLang="cs-CZ" dirty="0"/>
              <a:t>a prodloužení P-R, event. předčasné síňové i komorové kontrakce </a:t>
            </a:r>
            <a:br>
              <a:rPr lang="cs-CZ" altLang="cs-CZ" dirty="0"/>
            </a:br>
            <a:r>
              <a:rPr lang="cs-CZ" altLang="cs-CZ" dirty="0"/>
              <a:t>a </a:t>
            </a:r>
            <a:r>
              <a:rPr lang="cs-CZ" altLang="cs-CZ" dirty="0" err="1"/>
              <a:t>supraventrikulární</a:t>
            </a:r>
            <a:r>
              <a:rPr lang="cs-CZ" altLang="cs-CZ" dirty="0"/>
              <a:t> tachykardie, atrioventrikulární bloky, komorová tachykardie a fibrilace síní. (Tyto nálezy jsou řídké, není-li současná intoxikace </a:t>
            </a:r>
            <a:r>
              <a:rPr lang="cs-CZ" altLang="cs-CZ" dirty="0" err="1"/>
              <a:t>digitalisem</a:t>
            </a:r>
            <a:r>
              <a:rPr lang="cs-CZ" altLang="cs-CZ" dirty="0"/>
              <a:t> nebo těžké srdeční onemocnění.) </a:t>
            </a:r>
            <a:endParaRPr lang="cs-CZ" altLang="cs-CZ" b="1" dirty="0"/>
          </a:p>
          <a:p>
            <a:pPr>
              <a:spcAft>
                <a:spcPct val="20000"/>
              </a:spcAft>
              <a:buClr>
                <a:srgbClr val="FF6600"/>
              </a:buClr>
              <a:buFont typeface="Wingdings" pitchFamily="2" charset="2"/>
              <a:buChar char="Ø"/>
              <a:defRPr/>
            </a:pPr>
            <a:r>
              <a:rPr lang="cs-CZ" altLang="cs-CZ" b="1" dirty="0"/>
              <a:t>Neuromuskulární projevy:</a:t>
            </a:r>
            <a:r>
              <a:rPr lang="cs-CZ" altLang="cs-CZ" dirty="0"/>
              <a:t> až S_K</a:t>
            </a:r>
            <a:r>
              <a:rPr lang="cs-CZ" altLang="cs-CZ" baseline="30000" dirty="0"/>
              <a:t>+</a:t>
            </a:r>
            <a:r>
              <a:rPr lang="cs-CZ" altLang="cs-CZ" dirty="0"/>
              <a:t> &lt;2 </a:t>
            </a:r>
            <a:r>
              <a:rPr lang="cs-CZ" altLang="cs-CZ" dirty="0" err="1"/>
              <a:t>mmol</a:t>
            </a:r>
            <a:r>
              <a:rPr lang="cs-CZ" altLang="cs-CZ" dirty="0"/>
              <a:t>/l neuromuskulární projevy z deplece IC K</a:t>
            </a:r>
            <a:r>
              <a:rPr lang="cs-CZ" altLang="cs-CZ" baseline="30000" dirty="0"/>
              <a:t>+</a:t>
            </a:r>
            <a:r>
              <a:rPr lang="cs-CZ" altLang="cs-CZ" dirty="0"/>
              <a:t> a </a:t>
            </a:r>
            <a:r>
              <a:rPr lang="cs-CZ" altLang="cs-CZ" dirty="0" err="1"/>
              <a:t>hyperpolarizace</a:t>
            </a:r>
            <a:r>
              <a:rPr lang="cs-CZ" altLang="cs-CZ" dirty="0"/>
              <a:t> buněčné membrány; je zhoršená syntéza a skladování glykogenu, po svalové námaze se adekvátně nezvyšuje průtok krve svalstvem, nebezpečí </a:t>
            </a:r>
            <a:r>
              <a:rPr lang="cs-CZ" altLang="cs-CZ" dirty="0" err="1"/>
              <a:t>rhabdo­myolýzy</a:t>
            </a:r>
            <a:r>
              <a:rPr lang="cs-CZ" altLang="cs-CZ" dirty="0"/>
              <a:t>, syndrom nemocné buňky, zvyšují se svalové enzymy, svalová slabost, až křeče, bolest a parestézie, nástup paralýzy nenápadný nebo náhlý, postup od dolních k horním končetinám. </a:t>
            </a:r>
            <a:endParaRPr lang="cs-CZ" altLang="cs-CZ" b="1" dirty="0"/>
          </a:p>
          <a:p>
            <a:pPr>
              <a:spcAft>
                <a:spcPct val="20000"/>
              </a:spcAft>
              <a:buClr>
                <a:srgbClr val="FF6600"/>
              </a:buClr>
              <a:buFont typeface="Wingdings" pitchFamily="2" charset="2"/>
              <a:buChar char="Ø"/>
              <a:defRPr/>
            </a:pPr>
            <a:r>
              <a:rPr lang="cs-CZ" altLang="cs-CZ" b="1" dirty="0"/>
              <a:t>Gastrointestinální projevy:</a:t>
            </a:r>
            <a:r>
              <a:rPr lang="cs-CZ" altLang="cs-CZ" dirty="0"/>
              <a:t> klesá motilita střev, zácpa až paralytický ileus, event. </a:t>
            </a:r>
            <a:r>
              <a:rPr lang="cs-CZ" altLang="cs-CZ" dirty="0" err="1"/>
              <a:t>megakolon</a:t>
            </a:r>
            <a:r>
              <a:rPr lang="cs-CZ" altLang="cs-CZ" dirty="0"/>
              <a:t> z dilatace střev.</a:t>
            </a:r>
          </a:p>
        </p:txBody>
      </p:sp>
    </p:spTree>
    <p:extLst>
      <p:ext uri="{BB962C8B-B14F-4D97-AF65-F5344CB8AC3E}">
        <p14:creationId xmlns:p14="http://schemas.microsoft.com/office/powerpoint/2010/main" val="18655487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2596</Words>
  <Application>Microsoft Office PowerPoint</Application>
  <PresentationFormat>Předvádění na obrazovce (4:3)</PresentationFormat>
  <Paragraphs>328</Paragraphs>
  <Slides>45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50" baseType="lpstr">
      <vt:lpstr>Arial</vt:lpstr>
      <vt:lpstr>Calibri</vt:lpstr>
      <vt:lpstr>Times New Roman</vt:lpstr>
      <vt:lpstr>Wingdings</vt:lpstr>
      <vt:lpstr>Motiv systému Office</vt:lpstr>
      <vt:lpstr>Biochemie vnitřního prostředí  ionty kalia, magnezia, kalcia a fosfátů </vt:lpstr>
      <vt:lpstr> </vt:lpstr>
      <vt:lpstr>Literatura</vt:lpstr>
      <vt:lpstr>Draselný kation</vt:lpstr>
      <vt:lpstr>Draselný kation</vt:lpstr>
      <vt:lpstr>Prezentace aplikace PowerPoint</vt:lpstr>
      <vt:lpstr>Prezentace aplikace PowerPoint</vt:lpstr>
      <vt:lpstr>Hypokalémie</vt:lpstr>
      <vt:lpstr>Hypokalémie</vt:lpstr>
      <vt:lpstr>Prezentace aplikace PowerPoint</vt:lpstr>
      <vt:lpstr>Hypokalémie</vt:lpstr>
      <vt:lpstr>Hypokalémie</vt:lpstr>
      <vt:lpstr>Hyperkalémie</vt:lpstr>
      <vt:lpstr>Hyperkalémie</vt:lpstr>
      <vt:lpstr>Prezentace aplikace PowerPoint</vt:lpstr>
      <vt:lpstr>Hyperkalémie</vt:lpstr>
      <vt:lpstr>Hyperkalémie</vt:lpstr>
      <vt:lpstr>Hyperkalémie</vt:lpstr>
      <vt:lpstr>Prezentace aplikace PowerPoint</vt:lpstr>
      <vt:lpstr>FUNKCE </vt:lpstr>
      <vt:lpstr>Metabolismus 1 Příjem a absorpce </vt:lpstr>
      <vt:lpstr>Metabolismus 2  Zásoba a rozložení v organismu</vt:lpstr>
      <vt:lpstr>Prezentace aplikace PowerPoint</vt:lpstr>
      <vt:lpstr>Prezentace aplikace PowerPoint</vt:lpstr>
      <vt:lpstr>Hypomagnezémie </vt:lpstr>
      <vt:lpstr>Příčiny </vt:lpstr>
      <vt:lpstr>Klinické příznaky </vt:lpstr>
      <vt:lpstr>Terapie</vt:lpstr>
      <vt:lpstr>Hypermagnezémie </vt:lpstr>
      <vt:lpstr>Klinické příznaky </vt:lpstr>
      <vt:lpstr>Terapie</vt:lpstr>
      <vt:lpstr>Vápenatý kationt</vt:lpstr>
      <vt:lpstr>Prezentace aplikace PowerPoint</vt:lpstr>
      <vt:lpstr>Prezentace aplikace PowerPoint</vt:lpstr>
      <vt:lpstr>Prezentace aplikace PowerPoint</vt:lpstr>
      <vt:lpstr>Prezentace aplikace PowerPoint</vt:lpstr>
      <vt:lpstr>Fosfátový aniont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Doporučená literatura: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Biochemie vnitřního prostředí (2)</dc:title>
  <dc:creator>Kazda Antonin</dc:creator>
  <cp:lastModifiedBy>Kazda Antonin</cp:lastModifiedBy>
  <cp:revision>16</cp:revision>
  <dcterms:created xsi:type="dcterms:W3CDTF">2016-11-29T12:18:08Z</dcterms:created>
  <dcterms:modified xsi:type="dcterms:W3CDTF">2020-01-10T14:39:01Z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63cd7f-2d21-486a-9f29-9c1683fdd175_Enabled">
    <vt:lpwstr>True</vt:lpwstr>
  </property>
  <property fmtid="{D5CDD505-2E9C-101B-9397-08002B2CF9AE}" pid="3" name="MSIP_Label_2063cd7f-2d21-486a-9f29-9c1683fdd175_SiteId">
    <vt:lpwstr>00000000-0000-0000-0000-000000000000</vt:lpwstr>
  </property>
  <property fmtid="{D5CDD505-2E9C-101B-9397-08002B2CF9AE}" pid="4" name="MSIP_Label_2063cd7f-2d21-486a-9f29-9c1683fdd175_Owner">
    <vt:lpwstr>antonink@vfn.cz</vt:lpwstr>
  </property>
  <property fmtid="{D5CDD505-2E9C-101B-9397-08002B2CF9AE}" pid="5" name="MSIP_Label_2063cd7f-2d21-486a-9f29-9c1683fdd175_SetDate">
    <vt:lpwstr>2019-03-28T17:20:28.5601096Z</vt:lpwstr>
  </property>
  <property fmtid="{D5CDD505-2E9C-101B-9397-08002B2CF9AE}" pid="6" name="MSIP_Label_2063cd7f-2d21-486a-9f29-9c1683fdd175_Name">
    <vt:lpwstr>Veřejné</vt:lpwstr>
  </property>
  <property fmtid="{D5CDD505-2E9C-101B-9397-08002B2CF9AE}" pid="7" name="MSIP_Label_2063cd7f-2d21-486a-9f29-9c1683fdd175_Application">
    <vt:lpwstr>Microsoft Azure Information Protection</vt:lpwstr>
  </property>
  <property fmtid="{D5CDD505-2E9C-101B-9397-08002B2CF9AE}" pid="8" name="MSIP_Label_2063cd7f-2d21-486a-9f29-9c1683fdd175_Extended_MSFT_Method">
    <vt:lpwstr>Automatic</vt:lpwstr>
  </property>
  <property fmtid="{D5CDD505-2E9C-101B-9397-08002B2CF9AE}" pid="9" name="Sensitivity">
    <vt:lpwstr>Veřejné</vt:lpwstr>
  </property>
</Properties>
</file>