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21"/>
  </p:notesMasterIdLst>
  <p:sldIdLst>
    <p:sldId id="256" r:id="rId2"/>
    <p:sldId id="358" r:id="rId3"/>
    <p:sldId id="290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292" r:id="rId13"/>
    <p:sldId id="293" r:id="rId14"/>
    <p:sldId id="257" r:id="rId15"/>
    <p:sldId id="357" r:id="rId16"/>
    <p:sldId id="449" r:id="rId17"/>
    <p:sldId id="452" r:id="rId18"/>
    <p:sldId id="455" r:id="rId19"/>
    <p:sldId id="360" r:id="rId20"/>
    <p:sldId id="381" r:id="rId21"/>
    <p:sldId id="478" r:id="rId22"/>
    <p:sldId id="361" r:id="rId23"/>
    <p:sldId id="362" r:id="rId24"/>
    <p:sldId id="363" r:id="rId25"/>
    <p:sldId id="364" r:id="rId26"/>
    <p:sldId id="479" r:id="rId27"/>
    <p:sldId id="365" r:id="rId28"/>
    <p:sldId id="382" r:id="rId29"/>
    <p:sldId id="383" r:id="rId30"/>
    <p:sldId id="491" r:id="rId31"/>
    <p:sldId id="384" r:id="rId32"/>
    <p:sldId id="385" r:id="rId33"/>
    <p:sldId id="386" r:id="rId34"/>
    <p:sldId id="387" r:id="rId35"/>
    <p:sldId id="369" r:id="rId36"/>
    <p:sldId id="388" r:id="rId37"/>
    <p:sldId id="492" r:id="rId38"/>
    <p:sldId id="390" r:id="rId39"/>
    <p:sldId id="493" r:id="rId40"/>
    <p:sldId id="294" r:id="rId41"/>
    <p:sldId id="392" r:id="rId42"/>
    <p:sldId id="494" r:id="rId43"/>
    <p:sldId id="299" r:id="rId44"/>
    <p:sldId id="300" r:id="rId45"/>
    <p:sldId id="301" r:id="rId46"/>
    <p:sldId id="302" r:id="rId47"/>
    <p:sldId id="296" r:id="rId48"/>
    <p:sldId id="304" r:id="rId49"/>
    <p:sldId id="475" r:id="rId50"/>
    <p:sldId id="476" r:id="rId51"/>
    <p:sldId id="306" r:id="rId52"/>
    <p:sldId id="477" r:id="rId53"/>
    <p:sldId id="309" r:id="rId54"/>
    <p:sldId id="403" r:id="rId55"/>
    <p:sldId id="315" r:id="rId56"/>
    <p:sldId id="317" r:id="rId57"/>
    <p:sldId id="318" r:id="rId58"/>
    <p:sldId id="319" r:id="rId59"/>
    <p:sldId id="320" r:id="rId60"/>
    <p:sldId id="324" r:id="rId61"/>
    <p:sldId id="325" r:id="rId62"/>
    <p:sldId id="326" r:id="rId63"/>
    <p:sldId id="327" r:id="rId64"/>
    <p:sldId id="328" r:id="rId65"/>
    <p:sldId id="316" r:id="rId66"/>
    <p:sldId id="468" r:id="rId67"/>
    <p:sldId id="295" r:id="rId68"/>
    <p:sldId id="329" r:id="rId69"/>
    <p:sldId id="495" r:id="rId70"/>
    <p:sldId id="451" r:id="rId71"/>
    <p:sldId id="404" r:id="rId72"/>
    <p:sldId id="423" r:id="rId73"/>
    <p:sldId id="413" r:id="rId74"/>
    <p:sldId id="415" r:id="rId75"/>
    <p:sldId id="488" r:id="rId76"/>
    <p:sldId id="489" r:id="rId77"/>
    <p:sldId id="417" r:id="rId78"/>
    <p:sldId id="422" r:id="rId79"/>
    <p:sldId id="408" r:id="rId80"/>
    <p:sldId id="424" r:id="rId81"/>
    <p:sldId id="410" r:id="rId82"/>
    <p:sldId id="490" r:id="rId83"/>
    <p:sldId id="453" r:id="rId84"/>
    <p:sldId id="454" r:id="rId85"/>
    <p:sldId id="425" r:id="rId86"/>
    <p:sldId id="411" r:id="rId87"/>
    <p:sldId id="456" r:id="rId88"/>
    <p:sldId id="496" r:id="rId89"/>
    <p:sldId id="457" r:id="rId90"/>
    <p:sldId id="513" r:id="rId91"/>
    <p:sldId id="461" r:id="rId92"/>
    <p:sldId id="467" r:id="rId93"/>
    <p:sldId id="462" r:id="rId94"/>
    <p:sldId id="463" r:id="rId95"/>
    <p:sldId id="464" r:id="rId96"/>
    <p:sldId id="465" r:id="rId97"/>
    <p:sldId id="466" r:id="rId98"/>
    <p:sldId id="497" r:id="rId99"/>
    <p:sldId id="498" r:id="rId100"/>
    <p:sldId id="499" r:id="rId101"/>
    <p:sldId id="500" r:id="rId102"/>
    <p:sldId id="501" r:id="rId103"/>
    <p:sldId id="502" r:id="rId104"/>
    <p:sldId id="503" r:id="rId105"/>
    <p:sldId id="504" r:id="rId106"/>
    <p:sldId id="505" r:id="rId107"/>
    <p:sldId id="506" r:id="rId108"/>
    <p:sldId id="507" r:id="rId109"/>
    <p:sldId id="508" r:id="rId110"/>
    <p:sldId id="509" r:id="rId111"/>
    <p:sldId id="510" r:id="rId112"/>
    <p:sldId id="511" r:id="rId113"/>
    <p:sldId id="512" r:id="rId114"/>
    <p:sldId id="331" r:id="rId115"/>
    <p:sldId id="426" r:id="rId116"/>
    <p:sldId id="428" r:id="rId117"/>
    <p:sldId id="429" r:id="rId118"/>
    <p:sldId id="430" r:id="rId119"/>
    <p:sldId id="427" r:id="rId1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40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37" autoAdjust="0"/>
  </p:normalViewPr>
  <p:slideViewPr>
    <p:cSldViewPr>
      <p:cViewPr varScale="1">
        <p:scale>
          <a:sx n="89" d="100"/>
          <a:sy n="89" d="100"/>
        </p:scale>
        <p:origin x="-12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FC73DB-B06C-490C-9982-F565E6C7487B}" type="datetimeFigureOut">
              <a:rPr lang="cs-CZ"/>
              <a:pPr>
                <a:defRPr/>
              </a:pPr>
              <a:t>10.1.2020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6A965-2C53-4E1E-941D-D58D98C34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E17EA4-7BFC-49E7-90E4-2F7C18CDCBC4}" type="slidenum">
              <a:rPr lang="cs-CZ" sz="1200">
                <a:latin typeface="Times New Roman" pitchFamily="18" charset="0"/>
              </a:rPr>
              <a:pPr algn="r"/>
              <a:t>17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/>
              <a:t>Kallmanův syndrom = porucha vývoje, vázaná na X chromozom, výskyt častěji u mužů. Porucha migrace budoucích LH RH neuronů z olfaktorické ploténky (10.-14. den po oplození). Porucha sexuální maturace, většinou nanismus a porucha čichu.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8AA67-E4BA-4C69-87C3-1AB2D1EC8420}" type="slidenum">
              <a:rPr lang="cs-CZ"/>
              <a:pPr/>
              <a:t>115</a:t>
            </a:fld>
            <a:endParaRPr 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AD89C-F17E-4C37-B823-54248F044BCC}" type="slidenum">
              <a:rPr lang="cs-CZ"/>
              <a:pPr/>
              <a:t>116</a:t>
            </a:fld>
            <a:endParaRPr lang="cs-CZ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ED43B-2F13-4225-9A70-BC7D52829C71}" type="slidenum">
              <a:rPr lang="cs-CZ"/>
              <a:pPr/>
              <a:t>117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388B-7D5E-4C90-8FDF-38E30EA6D670}" type="slidenum">
              <a:rPr lang="cs-CZ"/>
              <a:pPr/>
              <a:t>118</a:t>
            </a:fld>
            <a:endParaRPr lang="cs-CZ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A37AD-1F10-4788-8A50-5B8935BB79F1}" type="slidenum">
              <a:rPr lang="cs-CZ"/>
              <a:pPr/>
              <a:t>119</a:t>
            </a:fld>
            <a:endParaRPr 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B2127A-DD8D-4ED7-865F-B0C25089F851}" type="slidenum">
              <a:rPr lang="cs-CZ" sz="1200">
                <a:latin typeface="Times New Roman" pitchFamily="18" charset="0"/>
              </a:rPr>
              <a:pPr algn="r"/>
              <a:t>27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/>
              <a:t>Levi –Loran: nemají receptory pro somatomediny</a:t>
            </a:r>
          </a:p>
          <a:p>
            <a:pPr eaLnBrk="1" hangingPunct="1"/>
            <a:r>
              <a:rPr lang="cs-CZ"/>
              <a:t>Pygmejové netvoří somatomediny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D15863-4748-49ED-A776-9B00AD7D2E4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cs-CZ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49688"/>
          </a:xfrm>
          <a:noFill/>
        </p:spPr>
        <p:txBody>
          <a:bodyPr wrap="square" lIns="93051" tIns="46526" rIns="93051" bIns="4652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54B434-5639-4688-BFC8-44ECF3F4E6BD}" type="slidenum">
              <a:rPr lang="cs-CZ" sz="1200">
                <a:latin typeface="Times New Roman" pitchFamily="18" charset="0"/>
              </a:rPr>
              <a:pPr algn="r"/>
              <a:t>79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/>
              <a:t>Testikulární feminizace – nedostatek androgenů (deficit 5 alfa desmoláza) nebo porucha citlivosti reeptorů</a:t>
            </a:r>
          </a:p>
          <a:p>
            <a:pPr eaLnBrk="1" hangingPunct="1"/>
            <a:r>
              <a:rPr lang="cs-CZ"/>
              <a:t>adrenogenitální syndrom – nadměrná tvorba testosteronu u žen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Endocrine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'02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B667A-02E2-4946-B56F-A7F7218FF104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1198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276600"/>
            <a:ext cx="5791200" cy="5238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Endocrine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'02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80D98-C903-47CE-A6BA-15F0265AAEC2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16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16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16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163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B61DB92-C6DA-4CC3-9F2A-90B2B49FC1AF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11164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DC2275D-B671-4475-855D-B1B1D9250E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7B8FD-92E0-4F0D-A592-EEAA77219D8D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B93F2-FC92-4AE6-A865-1365642976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DD02C-A536-48D0-AA0F-20528AB5A3E8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57004-290F-4644-9C7D-1351551889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D6200C-4012-4203-BA47-7D19FC5DC210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9B4B9C5-36EB-4878-A84B-19136D8BDF8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C6E0CE-EAE4-4EB4-B853-F898D3ECD409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5F5772-0D55-482A-94EB-6EE445AEF0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13E985-26D5-4751-A499-FA82D70CF04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AAA90-DD7C-4C8D-8A33-5DE53D9FE4EF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6589A-35C7-4CE1-8B08-0C398FED8A0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164A5-63A7-4CA1-9EC0-FE893870DEFC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B4793-22E9-4144-99A6-71344ABCEA0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26CAF-BE6D-4F11-AD3A-6D2D1D04680A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CD39C-9519-4AA7-908D-CA8ADE73C6F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88D3F5-E723-48C2-BF39-12409050C123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D932-0038-4FA0-AD21-EE230F58A5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19F5B-10F5-449A-9CA7-53FF179B7BA6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2301-79E6-4EE5-AE7E-65E028DAB0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ADB49-BE3B-49B9-B989-E3F4B86458E5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DF17C-6E63-4704-99D4-24D77474B23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5A2C1-8F8E-486A-B6E8-2F6AEC75DCE3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3242-1B13-4867-87BB-7619C0C4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54E63-A27E-4B69-AE3E-F9B082A10FC1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09BC0-9500-49EE-8CFC-24377D05609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5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5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5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06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06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106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06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70A37C5A-802D-49CA-9A62-B8495D228B3F}" type="datetimeFigureOut">
              <a:rPr lang="cs-CZ"/>
              <a:pPr/>
              <a:t>10.1.2020</a:t>
            </a:fld>
            <a:endParaRPr lang="cs-CZ"/>
          </a:p>
        </p:txBody>
      </p:sp>
      <p:sp>
        <p:nvSpPr>
          <p:cNvPr id="1106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106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F616EE9D-AD9E-4FE9-A5C6-6DC76D7725ED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xmlns="" id="{7FE82344-FF0F-4102-BAE7-E6D2049C4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488" y="1828800"/>
            <a:ext cx="8240712" cy="1736725"/>
          </a:xfrm>
        </p:spPr>
        <p:txBody>
          <a:bodyPr/>
          <a:lstStyle/>
          <a:p>
            <a:r>
              <a:rPr lang="cs-CZ" sz="4800" dirty="0">
                <a:effectLst/>
              </a:rPr>
              <a:t>Principy hormonální regulace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sz="4800" dirty="0">
                <a:effectLst/>
              </a:rPr>
              <a:t>Hormony hypofyzární, kůry nadledvin, štítné žlázy a pohlavní hormony </a:t>
            </a:r>
            <a:endParaRPr lang="cs-CZ" alt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44F28B-8639-41BF-B55C-969EAE606F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tx1"/>
                </a:solidFill>
              </a:rPr>
              <a:t>Drahomíra Springer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ÚLBLD VFN a 1.LF UK  Praha 2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xmlns="" id="{15465307-BB74-4A4D-A5A0-833E4EE0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5013325"/>
            <a:ext cx="16779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5" descr="UK.TIF">
            <a:extLst>
              <a:ext uri="{FF2B5EF4-FFF2-40B4-BE49-F238E27FC236}">
                <a16:creationId xmlns:a16="http://schemas.microsoft.com/office/drawing/2014/main" xmlns="" id="{13061D29-7254-4CD3-ACEB-F19CD7898F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54588"/>
            <a:ext cx="16557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8475"/>
            <a:ext cx="8229600" cy="701675"/>
          </a:xfrm>
          <a:noFill/>
          <a:ln/>
        </p:spPr>
        <p:txBody>
          <a:bodyPr>
            <a:spAutoFit/>
          </a:bodyPr>
          <a:lstStyle/>
          <a:p>
            <a:pPr algn="l" eaLnBrk="1" hangingPunct="1"/>
            <a:r>
              <a:rPr lang="cs-CZ" sz="4000">
                <a:effectLst/>
              </a:rPr>
              <a:t>Hormony steroidní povahy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132856"/>
            <a:ext cx="7499176" cy="3998069"/>
          </a:xfrm>
        </p:spPr>
        <p:txBody>
          <a:bodyPr/>
          <a:lstStyle/>
          <a:p>
            <a:pPr lvl="2" eaLnBrk="1" hangingPunct="1">
              <a:buFontTx/>
              <a:buChar char="o"/>
            </a:pPr>
            <a:endParaRPr lang="cs-CZ" b="1" dirty="0">
              <a:latin typeface="Comic Sans MS" pitchFamily="66" charset="0"/>
            </a:endParaRP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/>
              <a:t>tvoří se</a:t>
            </a:r>
            <a:r>
              <a:rPr lang="cs-CZ" dirty="0">
                <a:effectLst/>
              </a:rPr>
              <a:t> v cytoplazmě z cholesterolu, počáteční a konečná fáze probíhá v mitochondriích 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/>
              <a:t>neuchovávají se </a:t>
            </a:r>
            <a:r>
              <a:rPr lang="cs-CZ" dirty="0"/>
              <a:t>(na podnět se během minut tvoří de novo)</a:t>
            </a:r>
            <a:endParaRPr lang="cs-CZ" dirty="0">
              <a:effectLst/>
            </a:endParaRP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/>
              <a:t>receptory</a:t>
            </a:r>
            <a:r>
              <a:rPr lang="cs-CZ" dirty="0">
                <a:effectLst/>
              </a:rPr>
              <a:t> v cytoplazmě buněk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/>
              <a:t>po vazbě na receptor</a:t>
            </a:r>
          </a:p>
          <a:p>
            <a:pPr lvl="3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dirty="0">
                <a:effectLst/>
              </a:rPr>
              <a:t>komplex receptor hormon se váže k DNA a spouští transkripci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cs-CZ" dirty="0">
              <a:effectLst/>
            </a:endParaRPr>
          </a:p>
        </p:txBody>
      </p:sp>
      <p:pic>
        <p:nvPicPr>
          <p:cNvPr id="167941" name="Picture 4" descr="C:\WINDOWS\Profiles\bernaskova\Dokumenty\Obrázky\pregnenolo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25" y="260350"/>
            <a:ext cx="2365375" cy="2049463"/>
          </a:xfrm>
          <a:prstGeom prst="rect">
            <a:avLst/>
          </a:prstGeom>
          <a:solidFill>
            <a:srgbClr val="F5F54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cs-CZ" sz="3200" b="1"/>
              <a:t>Jaterní regulace glykémie</a:t>
            </a:r>
            <a:endParaRPr lang="cs-CZ"/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42976" y="1285860"/>
            <a:ext cx="6286544" cy="5234006"/>
          </a:xfrm>
        </p:spPr>
        <p:txBody>
          <a:bodyPr/>
          <a:lstStyle/>
          <a:p>
            <a:r>
              <a:rPr lang="cs-CZ" sz="2400" b="1" dirty="0">
                <a:solidFill>
                  <a:schemeClr val="tx2"/>
                </a:solidFill>
              </a:rPr>
              <a:t>Strava bohatá na cukry</a:t>
            </a:r>
            <a:r>
              <a:rPr lang="cs-CZ" sz="2400" b="1" dirty="0"/>
              <a:t> - glukóza do intestinálních kapilár - nepravidelná utilizace</a:t>
            </a:r>
          </a:p>
          <a:p>
            <a:r>
              <a:rPr lang="cs-CZ" sz="2400" b="1" dirty="0"/>
              <a:t>Cestou </a:t>
            </a:r>
            <a:r>
              <a:rPr lang="cs-CZ" sz="2400" b="1" dirty="0">
                <a:solidFill>
                  <a:schemeClr val="tx2"/>
                </a:solidFill>
              </a:rPr>
              <a:t>v. </a:t>
            </a:r>
            <a:r>
              <a:rPr lang="cs-CZ" sz="2400" b="1" dirty="0" err="1">
                <a:solidFill>
                  <a:schemeClr val="tx2"/>
                </a:solidFill>
              </a:rPr>
              <a:t>portae</a:t>
            </a:r>
            <a:r>
              <a:rPr lang="cs-CZ" sz="2400" b="1" dirty="0"/>
              <a:t> do jater.</a:t>
            </a:r>
          </a:p>
          <a:p>
            <a:r>
              <a:rPr lang="cs-CZ" sz="2400" b="1" dirty="0">
                <a:solidFill>
                  <a:schemeClr val="folHlink"/>
                </a:solidFill>
              </a:rPr>
              <a:t>Játra pomáhají stabilizovat glykémii</a:t>
            </a:r>
            <a:r>
              <a:rPr lang="cs-CZ" sz="2400" b="1" dirty="0"/>
              <a:t> - nadbytečná glukóza vstupuje do jaterních buněk - konvertuje se na glykogen</a:t>
            </a:r>
          </a:p>
          <a:p>
            <a:r>
              <a:rPr lang="cs-CZ" sz="2400" b="1" dirty="0"/>
              <a:t>Přesahuje-li glykémie glykogenovou kapacitu jater </a:t>
            </a:r>
            <a:r>
              <a:rPr lang="cs-CZ" sz="2400" b="1" dirty="0">
                <a:solidFill>
                  <a:schemeClr val="tx2"/>
                </a:solidFill>
              </a:rPr>
              <a:t>mění se na tuk.</a:t>
            </a:r>
            <a:endParaRPr lang="cs-CZ" sz="2400" b="1" dirty="0"/>
          </a:p>
          <a:p>
            <a:r>
              <a:rPr lang="cs-CZ" sz="2400" b="1" dirty="0"/>
              <a:t>Stoupne-li potřeba glukózy, </a:t>
            </a:r>
            <a:r>
              <a:rPr lang="cs-CZ" sz="2400" b="1" dirty="0">
                <a:solidFill>
                  <a:schemeClr val="tx2"/>
                </a:solidFill>
              </a:rPr>
              <a:t>mění se glykogen zpět na glukózu</a:t>
            </a:r>
            <a:r>
              <a:rPr lang="cs-CZ" sz="28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Glukagon</a:t>
            </a:r>
            <a:endParaRPr lang="cs-CZ" dirty="0"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Regulace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1. Inhibice hyperglykémií, stimulace hypoglykémií (opak inzulínu),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2. Inhibice sacharidy a tuky v potravě, inzulínem a </a:t>
            </a:r>
            <a:r>
              <a:rPr lang="cs-CZ" sz="2800" dirty="0" err="1"/>
              <a:t>somatostatinem</a:t>
            </a:r>
            <a:endParaRPr lang="cs-CZ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3. Stimulace adrenalinem (stres), kortizolem, střevními hormony, aminokyselinami z potravy a vagem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dirty="0"/>
              <a:t>Účinek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   </a:t>
            </a:r>
            <a:r>
              <a:rPr lang="cs-CZ" sz="2800" dirty="0" err="1"/>
              <a:t>Glykogenolytický</a:t>
            </a:r>
            <a:r>
              <a:rPr lang="cs-CZ" sz="2800" dirty="0"/>
              <a:t>, glukoneogenetický, lipolytický a </a:t>
            </a:r>
            <a:r>
              <a:rPr lang="cs-CZ" sz="2800" dirty="0" err="1"/>
              <a:t>ketogenní</a:t>
            </a:r>
            <a:r>
              <a:rPr lang="cs-CZ" sz="2800" dirty="0"/>
              <a:t> (stimulace </a:t>
            </a:r>
            <a:r>
              <a:rPr lang="cs-CZ" sz="2800" dirty="0" err="1"/>
              <a:t>adenylcyklázy</a:t>
            </a:r>
            <a:r>
              <a:rPr lang="cs-CZ" sz="2800" dirty="0"/>
              <a:t> a tvorba </a:t>
            </a:r>
            <a:r>
              <a:rPr lang="cs-CZ" sz="2800" dirty="0" err="1"/>
              <a:t>cAMP</a:t>
            </a:r>
            <a:r>
              <a:rPr lang="cs-CZ" sz="2800" dirty="0"/>
              <a:t>)</a:t>
            </a:r>
          </a:p>
          <a:p>
            <a:pPr>
              <a:buFontTx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Glukagon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30725"/>
          </a:xfrm>
        </p:spPr>
        <p:txBody>
          <a:bodyPr/>
          <a:lstStyle/>
          <a:p>
            <a:r>
              <a:rPr lang="cs-CZ" sz="2800" dirty="0"/>
              <a:t>Nedostatek se nevyskytuje</a:t>
            </a:r>
          </a:p>
          <a:p>
            <a:r>
              <a:rPr lang="cs-CZ" sz="2800" dirty="0"/>
              <a:t>Nadbytek =  slabý diabetes </a:t>
            </a:r>
            <a:r>
              <a:rPr lang="cs-CZ" sz="2400" dirty="0"/>
              <a:t>(jako nedostatek inzulínu)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dirty="0"/>
              <a:t>je často spojen se stresem, chronickým onemocněním jater a ledvin</a:t>
            </a:r>
          </a:p>
          <a:p>
            <a:r>
              <a:rPr lang="cs-CZ" sz="2800" dirty="0"/>
              <a:t>Doprovází často diabetes </a:t>
            </a:r>
            <a:r>
              <a:rPr lang="cs-CZ" sz="2800" dirty="0" err="1"/>
              <a:t>mellitus</a:t>
            </a:r>
            <a:r>
              <a:rPr lang="cs-CZ" sz="2800" dirty="0"/>
              <a:t> </a:t>
            </a:r>
            <a:r>
              <a:rPr lang="cs-CZ" sz="2400" dirty="0"/>
              <a:t>(zesiluje jeho příznaky)</a:t>
            </a:r>
            <a:endParaRPr lang="cs-CZ" sz="2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525000" cy="1371600"/>
          </a:xfrm>
        </p:spPr>
        <p:txBody>
          <a:bodyPr/>
          <a:lstStyle/>
          <a:p>
            <a:pPr>
              <a:defRPr/>
            </a:pPr>
            <a:r>
              <a:rPr lang="cs-CZ" dirty="0" err="1">
                <a:latin typeface="+mn-lt"/>
              </a:rPr>
              <a:t>S</a:t>
            </a:r>
            <a:r>
              <a:rPr lang="cs-CZ" sz="4800" dirty="0" err="1">
                <a:latin typeface="+mn-lt"/>
              </a:rPr>
              <a:t>omatostatin</a:t>
            </a:r>
            <a:r>
              <a:rPr lang="cs-CZ" sz="4800" dirty="0"/>
              <a:t> </a:t>
            </a:r>
            <a:endParaRPr lang="cs-CZ" sz="4800" dirty="0">
              <a:solidFill>
                <a:schemeClr val="folHlink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46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lang="cs-CZ" b="1" dirty="0"/>
          </a:p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cs-CZ" sz="4000" b="1" dirty="0">
                <a:solidFill>
                  <a:srgbClr val="66FF33"/>
                </a:solidFill>
              </a:rPr>
              <a:t>  </a:t>
            </a:r>
            <a:r>
              <a:rPr lang="cs-CZ" dirty="0"/>
              <a:t>inhibuje sekreci inzulínu a </a:t>
            </a:r>
            <a:r>
              <a:rPr lang="cs-CZ" dirty="0" err="1"/>
              <a:t>glukagonu</a:t>
            </a:r>
            <a:r>
              <a:rPr lang="cs-CZ" dirty="0"/>
              <a:t> přímo v Langerhansových ostrůvcích („šetří“ A a B buňky)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14313"/>
            <a:ext cx="44196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Obdélník 2"/>
          <p:cNvSpPr>
            <a:spLocks noChangeArrowheads="1"/>
          </p:cNvSpPr>
          <p:nvPr/>
        </p:nvSpPr>
        <p:spPr bwMode="auto">
          <a:xfrm>
            <a:off x="4643438" y="1071563"/>
            <a:ext cx="4286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Glukóza z potravy zvyšuje svou hladinu v krvi</a:t>
            </a:r>
          </a:p>
          <a:p>
            <a:endParaRPr lang="en-US"/>
          </a:p>
          <a:p>
            <a:r>
              <a:rPr lang="cs-CZ"/>
              <a:t>Stimulace buněk pankreatu ke tvorbě inzulínu</a:t>
            </a:r>
          </a:p>
          <a:p>
            <a:endParaRPr lang="en-US"/>
          </a:p>
          <a:p>
            <a:r>
              <a:rPr lang="en-US"/>
              <a:t>In</a:t>
            </a:r>
            <a:r>
              <a:rPr lang="cs-CZ"/>
              <a:t>z</a:t>
            </a:r>
            <a:r>
              <a:rPr lang="en-US"/>
              <a:t>ul</a:t>
            </a:r>
            <a:r>
              <a:rPr lang="cs-CZ"/>
              <a:t>í</a:t>
            </a:r>
            <a:r>
              <a:rPr lang="en-US"/>
              <a:t>n </a:t>
            </a:r>
            <a:r>
              <a:rPr lang="cs-CZ"/>
              <a:t>usnadňuje vstup glukózy do buněk. </a:t>
            </a:r>
          </a:p>
          <a:p>
            <a:endParaRPr lang="cs-CZ"/>
          </a:p>
          <a:p>
            <a:endParaRPr lang="en-US"/>
          </a:p>
          <a:p>
            <a:r>
              <a:rPr lang="cs-CZ"/>
              <a:t>Zpětná vazba na omezení produkce inzulínu.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Inzulín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Syntetizován beta buňkami pankreatu</a:t>
            </a:r>
          </a:p>
          <a:p>
            <a:pPr>
              <a:defRPr/>
            </a:pPr>
            <a:r>
              <a:rPr lang="cs-CZ" dirty="0"/>
              <a:t>Usnadňuje vstup glukózy do svalové, tukové a dalších tkání</a:t>
            </a:r>
          </a:p>
          <a:p>
            <a:pPr>
              <a:defRPr/>
            </a:pPr>
            <a:r>
              <a:rPr lang="en-US" dirty="0" err="1"/>
              <a:t>Stimul</a:t>
            </a:r>
            <a:r>
              <a:rPr lang="cs-CZ" dirty="0" err="1"/>
              <a:t>uje</a:t>
            </a:r>
            <a:r>
              <a:rPr lang="cs-CZ" dirty="0"/>
              <a:t> ukládání glukózy ve formě </a:t>
            </a:r>
            <a:r>
              <a:rPr lang="en-US" dirty="0"/>
              <a:t>glycogen</a:t>
            </a:r>
            <a:r>
              <a:rPr lang="cs-CZ" dirty="0"/>
              <a:t>u</a:t>
            </a:r>
          </a:p>
        </p:txBody>
      </p:sp>
      <p:pic>
        <p:nvPicPr>
          <p:cNvPr id="97284" name="Picture 2" descr="gly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524375"/>
            <a:ext cx="23574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5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42875"/>
            <a:ext cx="763905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Inzulín a lipidový metabolismus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1600200"/>
            <a:ext cx="5786437" cy="45307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In</a:t>
            </a:r>
            <a:r>
              <a:rPr lang="cs-CZ" sz="2800" dirty="0" err="1"/>
              <a:t>zulí</a:t>
            </a:r>
            <a:r>
              <a:rPr lang="en-US" sz="2800" dirty="0"/>
              <a:t>n </a:t>
            </a:r>
            <a:r>
              <a:rPr lang="en-US" sz="2800" dirty="0" err="1"/>
              <a:t>po</a:t>
            </a:r>
            <a:r>
              <a:rPr lang="cs-CZ" sz="2800" dirty="0" err="1"/>
              <a:t>dporuje</a:t>
            </a:r>
            <a:r>
              <a:rPr lang="en-US" sz="2800" dirty="0"/>
              <a:t> </a:t>
            </a:r>
            <a:r>
              <a:rPr lang="en-US" sz="2800" dirty="0" err="1"/>
              <a:t>synt</a:t>
            </a:r>
            <a:r>
              <a:rPr lang="cs-CZ" sz="2800" dirty="0" err="1"/>
              <a:t>ézu</a:t>
            </a:r>
            <a:r>
              <a:rPr lang="cs-CZ" sz="2800" dirty="0"/>
              <a:t> mastných kyselin v </a:t>
            </a:r>
            <a:r>
              <a:rPr lang="cs-CZ" sz="2800" dirty="0" err="1"/>
              <a:t>ját</a:t>
            </a:r>
            <a:r>
              <a:rPr lang="en-US" sz="2800" dirty="0"/>
              <a:t>r</a:t>
            </a:r>
            <a:r>
              <a:rPr lang="cs-CZ" sz="2800" dirty="0"/>
              <a:t>ech</a:t>
            </a:r>
            <a:endParaRPr lang="en-US" sz="2800" dirty="0"/>
          </a:p>
          <a:p>
            <a:pPr>
              <a:defRPr/>
            </a:pPr>
            <a:r>
              <a:rPr lang="en-US" sz="2800" dirty="0" err="1"/>
              <a:t>inhib</a:t>
            </a:r>
            <a:r>
              <a:rPr lang="cs-CZ" sz="2800" dirty="0" err="1"/>
              <a:t>uje</a:t>
            </a:r>
            <a:r>
              <a:rPr lang="en-US" sz="2800" dirty="0"/>
              <a:t> </a:t>
            </a:r>
            <a:r>
              <a:rPr lang="cs-CZ" sz="2800" dirty="0"/>
              <a:t>uvolňování tuku  z tukové tkáně</a:t>
            </a:r>
            <a:endParaRPr lang="en-US" sz="2800" dirty="0"/>
          </a:p>
          <a:p>
            <a:pPr>
              <a:defRPr/>
            </a:pPr>
            <a:r>
              <a:rPr lang="cs-CZ" sz="2800" dirty="0"/>
              <a:t>Usnadňuje vstup </a:t>
            </a:r>
            <a:r>
              <a:rPr lang="en-US" sz="2800" dirty="0" err="1"/>
              <a:t>glu</a:t>
            </a:r>
            <a:r>
              <a:rPr lang="cs-CZ" sz="2800" dirty="0" err="1"/>
              <a:t>kózy</a:t>
            </a:r>
            <a:r>
              <a:rPr lang="en-US" sz="2800" dirty="0"/>
              <a:t> </a:t>
            </a:r>
            <a:r>
              <a:rPr lang="cs-CZ" sz="2800" dirty="0"/>
              <a:t>d</a:t>
            </a:r>
            <a:r>
              <a:rPr lang="en-US" sz="2800" dirty="0"/>
              <a:t>o</a:t>
            </a:r>
            <a:r>
              <a:rPr lang="cs-CZ" sz="2800" dirty="0"/>
              <a:t> a</a:t>
            </a:r>
            <a:r>
              <a:rPr lang="en-US" sz="2800" dirty="0" err="1"/>
              <a:t>dipocyt</a:t>
            </a:r>
            <a:r>
              <a:rPr lang="cs-CZ" sz="2800" dirty="0"/>
              <a:t>ů, glukóza může být použita k </a:t>
            </a:r>
            <a:r>
              <a:rPr lang="en-US" sz="2800" dirty="0" err="1"/>
              <a:t>synt</a:t>
            </a:r>
            <a:r>
              <a:rPr lang="cs-CZ" sz="2800" dirty="0"/>
              <a:t>é</a:t>
            </a:r>
            <a:r>
              <a:rPr lang="en-US" sz="2800" dirty="0" err="1"/>
              <a:t>ze</a:t>
            </a:r>
            <a:r>
              <a:rPr lang="en-US" sz="2800" dirty="0"/>
              <a:t> glycerol</a:t>
            </a:r>
            <a:r>
              <a:rPr lang="cs-CZ" sz="2800" dirty="0"/>
              <a:t>u</a:t>
            </a:r>
            <a:endParaRPr lang="en-US" sz="2800" dirty="0"/>
          </a:p>
          <a:p>
            <a:pPr>
              <a:defRPr/>
            </a:pPr>
            <a:r>
              <a:rPr lang="cs-CZ" sz="2800" dirty="0"/>
              <a:t>Nepřímo stimuluje tvorbu tukové tkáně.</a:t>
            </a: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99332" name="Picture 2" descr="fatsp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063" y="2143125"/>
            <a:ext cx="29845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0271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Typ</a:t>
            </a:r>
            <a:r>
              <a:rPr lang="cs-CZ" dirty="0"/>
              <a:t>y</a:t>
            </a:r>
            <a:r>
              <a:rPr lang="en-US" dirty="0"/>
              <a:t> DM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9113"/>
            <a:ext cx="7772400" cy="46720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Type 1 (</a:t>
            </a:r>
            <a:r>
              <a:rPr lang="en-US" dirty="0" err="1"/>
              <a:t>IDDM</a:t>
            </a:r>
            <a:r>
              <a:rPr lang="en-US" dirty="0"/>
              <a:t>) </a:t>
            </a:r>
            <a:r>
              <a:rPr lang="cs-CZ" dirty="0"/>
              <a:t>na inzulínu závislý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Destrukce </a:t>
            </a:r>
            <a:r>
              <a:rPr lang="en-US" dirty="0"/>
              <a:t>beta </a:t>
            </a:r>
            <a:r>
              <a:rPr lang="cs-CZ" dirty="0"/>
              <a:t>buněk </a:t>
            </a:r>
            <a:r>
              <a:rPr lang="cs-CZ" dirty="0" err="1"/>
              <a:t>pankeratu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Žádná produkce inzulínu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>
              <a:defRPr/>
            </a:pPr>
            <a:r>
              <a:rPr lang="en-US" dirty="0"/>
              <a:t>Type 2 (</a:t>
            </a:r>
            <a:r>
              <a:rPr lang="en-US" dirty="0" err="1"/>
              <a:t>NIDDM</a:t>
            </a:r>
            <a:r>
              <a:rPr lang="en-US" dirty="0"/>
              <a:t>) </a:t>
            </a:r>
            <a:r>
              <a:rPr lang="cs-CZ" dirty="0"/>
              <a:t>na inzulínu nezávislý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Buňky méně odpovídají na inzulín</a:t>
            </a:r>
            <a:endParaRPr lang="en-US" dirty="0"/>
          </a:p>
          <a:p>
            <a:pPr lvl="1" eaLnBrk="1" hangingPunct="1">
              <a:defRPr/>
            </a:pPr>
            <a:r>
              <a:rPr lang="cs-CZ" dirty="0"/>
              <a:t>Změněná</a:t>
            </a:r>
            <a:r>
              <a:rPr lang="en-US" dirty="0"/>
              <a:t> </a:t>
            </a:r>
            <a:r>
              <a:rPr lang="cs-CZ" dirty="0"/>
              <a:t>produkce inzulínu</a:t>
            </a:r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715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144000" cy="4591050"/>
          </a:xfrm>
        </p:spPr>
        <p:txBody>
          <a:bodyPr/>
          <a:lstStyle/>
          <a:p>
            <a:pPr>
              <a:defRPr/>
            </a:pPr>
            <a:r>
              <a:rPr lang="cs-CZ" dirty="0"/>
              <a:t>Vysoká glykémie</a:t>
            </a:r>
          </a:p>
          <a:p>
            <a:pPr>
              <a:defRPr/>
            </a:pPr>
            <a:r>
              <a:rPr lang="cs-CZ" dirty="0"/>
              <a:t>Překročení ledvinového „prahu“ sacharidů = velká exkrece cukrů ledvinami (glykosurie) </a:t>
            </a:r>
          </a:p>
          <a:p>
            <a:pPr>
              <a:defRPr/>
            </a:pPr>
            <a:r>
              <a:rPr lang="cs-CZ" dirty="0"/>
              <a:t>Vzestup osmotického tlaku moči = redukce zpětné sekrece vody = zvýšení objemu moči (polyurie) = žízeň (polydipsie)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83" name="Group 23"/>
          <p:cNvGraphicFramePr>
            <a:graphicFrameLocks noGrp="1"/>
          </p:cNvGraphicFramePr>
          <p:nvPr/>
        </p:nvGraphicFramePr>
        <p:xfrm>
          <a:off x="685800" y="1981200"/>
          <a:ext cx="7772400" cy="4193286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Kůra nadledvin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Aldosteron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Kortizol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Pohlavní hormony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Testes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Testosteron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Ovaria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Progesteron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Estrogeny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Placenta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Estrogeny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Progesteron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8981" name="Rectangle 2"/>
          <p:cNvSpPr>
            <a:spLocks noChangeArrowheads="1"/>
          </p:cNvSpPr>
          <p:nvPr/>
        </p:nvSpPr>
        <p:spPr bwMode="auto">
          <a:xfrm>
            <a:off x="457200" y="498475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4000" b="1">
                <a:solidFill>
                  <a:schemeClr val="tx2"/>
                </a:solidFill>
                <a:latin typeface="Times New Roman" pitchFamily="18" charset="0"/>
              </a:rPr>
              <a:t>Hormony steroidní povahy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3716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Tkáňové</a:t>
            </a:r>
            <a:r>
              <a:rPr lang="en-GB" dirty="0"/>
              <a:t> </a:t>
            </a:r>
            <a:r>
              <a:rPr lang="cs-CZ" dirty="0"/>
              <a:t>hormony</a:t>
            </a:r>
            <a:endParaRPr lang="en-GB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763000" cy="4876800"/>
          </a:xfrm>
          <a:ln w="9360">
            <a:noFill/>
            <a:miter lim="800000"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200" dirty="0"/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>
                <a:cs typeface="Arial" charset="0"/>
              </a:rPr>
              <a:t>Látky tvořené rozptýlenými buňkami ve stěnách některých orgánů (např. střevní stěna, ledviny)‏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/>
              <a:t>Přenos</a:t>
            </a:r>
            <a:r>
              <a:rPr lang="cs-CZ" dirty="0">
                <a:cs typeface="Times New Roman" pitchFamily="18" charset="0"/>
              </a:rPr>
              <a:t> krví nebo tká</a:t>
            </a:r>
            <a:r>
              <a:rPr lang="cs-CZ" dirty="0"/>
              <a:t>ň</a:t>
            </a:r>
            <a:r>
              <a:rPr lang="cs-CZ" dirty="0">
                <a:cs typeface="Times New Roman" pitchFamily="18" charset="0"/>
              </a:rPr>
              <a:t>ovou tekutinou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/>
              <a:t>Možný i účinek na místě vzniku</a:t>
            </a:r>
          </a:p>
          <a:p>
            <a:pPr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/>
              <a:t>Tkáňové hormony produkují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/>
              <a:t>Trávící systém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/>
              <a:t>Ledviny</a:t>
            </a:r>
          </a:p>
          <a:p>
            <a:pPr lvl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dirty="0"/>
              <a:t>Srdce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192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900"/>
              <a:t>Hormony tkáňových žláz a jejich fce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229600" cy="8605838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Trávící systém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Ž</a:t>
            </a:r>
            <a:r>
              <a:rPr lang="en-GB">
                <a:cs typeface="Times New Roman" pitchFamily="18" charset="0"/>
              </a:rPr>
              <a:t>ALUDEK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cs typeface="Times New Roman" pitchFamily="18" charset="0"/>
              </a:rPr>
              <a:t> GASTRIN</a:t>
            </a:r>
          </a:p>
          <a:p>
            <a:pPr lvl="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cs typeface="Times New Roman" pitchFamily="18" charset="0"/>
              </a:rPr>
              <a:t>Stimuluje trávení</a:t>
            </a:r>
          </a:p>
          <a:p>
            <a:pPr lvl="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cs typeface="Times New Roman" pitchFamily="18" charset="0"/>
              </a:rPr>
              <a:t>Tvo</a:t>
            </a:r>
            <a:r>
              <a:rPr lang="en-GB"/>
              <a:t>řen</a:t>
            </a:r>
            <a:r>
              <a:rPr lang="en-GB">
                <a:cs typeface="Times New Roman" pitchFamily="18" charset="0"/>
              </a:rPr>
              <a:t> v bu</a:t>
            </a:r>
            <a:r>
              <a:rPr lang="en-GB"/>
              <a:t>ň</a:t>
            </a:r>
            <a:r>
              <a:rPr lang="en-GB">
                <a:cs typeface="Times New Roman" pitchFamily="18" charset="0"/>
              </a:rPr>
              <a:t>kách </a:t>
            </a:r>
            <a:r>
              <a:rPr lang="en-GB"/>
              <a:t>ž</a:t>
            </a:r>
            <a:r>
              <a:rPr lang="en-GB">
                <a:cs typeface="Times New Roman" pitchFamily="18" charset="0"/>
              </a:rPr>
              <a:t>alude</a:t>
            </a:r>
            <a:r>
              <a:rPr lang="en-GB"/>
              <a:t>č</a:t>
            </a:r>
            <a:r>
              <a:rPr lang="en-GB">
                <a:cs typeface="Times New Roman" pitchFamily="18" charset="0"/>
              </a:rPr>
              <a:t>ní sliznice</a:t>
            </a:r>
          </a:p>
          <a:p>
            <a:pPr lvl="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cs typeface="Times New Roman" pitchFamily="18" charset="0"/>
              </a:rPr>
              <a:t>Podporuje produkci </a:t>
            </a:r>
            <a:r>
              <a:rPr lang="en-GB"/>
              <a:t>ž</a:t>
            </a:r>
            <a:r>
              <a:rPr lang="en-GB">
                <a:cs typeface="Times New Roman" pitchFamily="18" charset="0"/>
              </a:rPr>
              <a:t>alude</a:t>
            </a:r>
            <a:r>
              <a:rPr lang="en-GB"/>
              <a:t>č</a:t>
            </a:r>
            <a:r>
              <a:rPr lang="en-GB">
                <a:cs typeface="Times New Roman" pitchFamily="18" charset="0"/>
              </a:rPr>
              <a:t>ní š</a:t>
            </a:r>
            <a:r>
              <a:rPr lang="en-GB"/>
              <a:t>ť</a:t>
            </a:r>
            <a:r>
              <a:rPr lang="en-GB">
                <a:cs typeface="Times New Roman" pitchFamily="18" charset="0"/>
              </a:rPr>
              <a:t>ávy a H</a:t>
            </a:r>
            <a:r>
              <a:rPr lang="en-GB" baseline="30000">
                <a:cs typeface="Times New Roman" pitchFamily="18" charset="0"/>
              </a:rPr>
              <a:t>+</a:t>
            </a:r>
            <a:r>
              <a:rPr lang="en-GB">
                <a:cs typeface="Times New Roman" pitchFamily="18" charset="0"/>
              </a:rPr>
              <a:t> a Cl</a:t>
            </a:r>
            <a:r>
              <a:rPr lang="en-GB" baseline="30000">
                <a:cs typeface="Times New Roman" pitchFamily="18" charset="0"/>
              </a:rPr>
              <a:t>-</a:t>
            </a:r>
            <a:r>
              <a:rPr lang="en-GB">
                <a:cs typeface="Times New Roman" pitchFamily="18" charset="0"/>
              </a:rPr>
              <a:t>.</a:t>
            </a: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TENKÉ STŘEVO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CHOLECYSTOKININ</a:t>
            </a:r>
          </a:p>
          <a:p>
            <a:pPr lvl="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Stimuluje vylučování žluče a pankreatické šťávy</a:t>
            </a:r>
          </a:p>
          <a:p>
            <a:pPr lvl="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Navozuje pocit sytosti</a:t>
            </a:r>
          </a:p>
          <a:p>
            <a:pPr lvl="2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SEKRETIN</a:t>
            </a:r>
          </a:p>
          <a:p>
            <a:pPr lvl="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cs typeface="Times New Roman" pitchFamily="18" charset="0"/>
              </a:rPr>
              <a:t>Podporuje sekreci </a:t>
            </a:r>
            <a:r>
              <a:rPr lang="en-GB"/>
              <a:t>ž</a:t>
            </a:r>
            <a:r>
              <a:rPr lang="en-GB">
                <a:cs typeface="Times New Roman" pitchFamily="18" charset="0"/>
              </a:rPr>
              <a:t>lu</a:t>
            </a:r>
            <a:r>
              <a:rPr lang="en-GB"/>
              <a:t>č</a:t>
            </a:r>
            <a:r>
              <a:rPr lang="en-GB">
                <a:cs typeface="Times New Roman" pitchFamily="18" charset="0"/>
              </a:rPr>
              <a:t>e a pankreatické š</a:t>
            </a:r>
            <a:r>
              <a:rPr lang="en-GB"/>
              <a:t>ť</a:t>
            </a:r>
            <a:r>
              <a:rPr lang="en-GB">
                <a:cs typeface="Times New Roman" pitchFamily="18" charset="0"/>
              </a:rPr>
              <a:t>ávy</a:t>
            </a:r>
            <a:r>
              <a:rPr lang="en-GB"/>
              <a:t> </a:t>
            </a:r>
          </a:p>
          <a:p>
            <a:pPr lvl="3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lvl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09600"/>
            <a:ext cx="8229600" cy="5410200"/>
          </a:xfrm>
          <a:ln/>
        </p:spPr>
        <p:txBody>
          <a:bodyPr/>
          <a:lstStyle/>
          <a:p>
            <a:pPr lvl="2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MOTILIN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Podporuje peristaltiku</a:t>
            </a:r>
          </a:p>
          <a:p>
            <a:pPr lvl="2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SOMATOSTATIN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Produkován i langerhansovými ostrůvky a buňkami hypotalamu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Tlumí uvolňování růstového hormonu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Antagonista </a:t>
            </a:r>
            <a:r>
              <a:rPr lang="en-GB">
                <a:cs typeface="Times New Roman" pitchFamily="18" charset="0"/>
              </a:rPr>
              <a:t>cholecystokininu a sekretinu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Ovlivňuje kontrakce žaludku a střev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Synteticky připravený somatosatin (oktreodit) se užívá při léčbě akromegálie</a:t>
            </a:r>
          </a:p>
          <a:p>
            <a:pPr lvl="2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ŽALUDEČNÍ INHIBIČNÍ PEPTID</a:t>
            </a:r>
          </a:p>
          <a:p>
            <a:pPr lvl="3"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</a:pPr>
            <a:r>
              <a:rPr lang="en-GB"/>
              <a:t>Tlumí sekreci HCl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410200"/>
          </a:xfrm>
          <a:ln/>
        </p:spPr>
        <p:txBody>
          <a:bodyPr/>
          <a:lstStyle/>
          <a:p>
            <a:pPr lvl="1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LEDVINY</a:t>
            </a:r>
          </a:p>
          <a:p>
            <a:pPr lvl="2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RENIN</a:t>
            </a:r>
          </a:p>
          <a:p>
            <a:pPr lvl="3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sz="2100"/>
              <a:t>Zvyšuje tlak </a:t>
            </a:r>
            <a:r>
              <a:rPr lang="en-GB" sz="2100">
                <a:cs typeface="Times New Roman" pitchFamily="18" charset="0"/>
              </a:rPr>
              <a:t>→ </a:t>
            </a:r>
            <a:r>
              <a:rPr lang="en-GB" sz="2100"/>
              <a:t>v</a:t>
            </a:r>
            <a:r>
              <a:rPr lang="en-GB"/>
              <a:t>ylučování do krve při nízkém tlaku</a:t>
            </a:r>
          </a:p>
          <a:p>
            <a:pPr lvl="3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Zadržuje v těle vodu a sodík</a:t>
            </a:r>
          </a:p>
          <a:p>
            <a:pPr lvl="3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Podporuje produkci ALDOSTERONU</a:t>
            </a:r>
          </a:p>
          <a:p>
            <a:pPr lvl="2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>
                <a:cs typeface="Times New Roman" pitchFamily="18" charset="0"/>
              </a:rPr>
              <a:t>ERYTROPOETIN</a:t>
            </a:r>
          </a:p>
          <a:p>
            <a:pPr lvl="3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Podporuje tvorbu červených krvinek</a:t>
            </a:r>
          </a:p>
          <a:p>
            <a:pPr lvl="1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SRDCE</a:t>
            </a:r>
          </a:p>
          <a:p>
            <a:pPr lvl="2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Atriový Natriuretický Faktor (ANF)‏</a:t>
            </a:r>
          </a:p>
          <a:p>
            <a:pPr lvl="3"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Zvyšuje vylučování sodíku z ledvin</a:t>
            </a:r>
          </a:p>
          <a:p>
            <a:pPr lvl="3">
              <a:spcBef>
                <a:spcPts val="525"/>
              </a:spcBef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/>
              <a:t>Rozšiřuje cévy </a:t>
            </a:r>
            <a:r>
              <a:rPr lang="en-GB" sz="2100">
                <a:cs typeface="Times New Roman" pitchFamily="18" charset="0"/>
              </a:rPr>
              <a:t>→</a:t>
            </a:r>
            <a:r>
              <a:rPr lang="en-GB" sz="2100"/>
              <a:t> snížení tlaku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2285992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7D5401"/>
                </a:solidFill>
                <a:latin typeface="+mn-lt"/>
              </a:rPr>
              <a:t>Regulace  tvorby hormonů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348038" y="188913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>
                <a:latin typeface="Times New Roman" pitchFamily="18" charset="0"/>
              </a:rPr>
              <a:t>Hypothalamus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8313" y="981075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/>
              <a:t>GRH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403350" y="98107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/>
              <a:t>TRH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555875" y="9810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/>
              <a:t>CRH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995738" y="98107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/>
              <a:t>Dopamine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508625" y="981075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/>
              <a:t>PRF, PIF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092950" y="9810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/>
              <a:t>GnRH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68313" y="1916113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3300"/>
                </a:solidFill>
              </a:rPr>
              <a:t>GH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331913" y="1916113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TSH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051050" y="19161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ACTH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771775" y="1916113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LPH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635375" y="1916113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i="0">
                <a:solidFill>
                  <a:srgbClr val="990033"/>
                </a:solidFill>
                <a:cs typeface="Arial" pitchFamily="34" charset="0"/>
              </a:rPr>
              <a:t>β</a:t>
            </a:r>
            <a:r>
              <a:rPr lang="cs-CZ" sz="1600" b="1" i="0">
                <a:solidFill>
                  <a:srgbClr val="990033"/>
                </a:solidFill>
                <a:cs typeface="Arial" pitchFamily="34" charset="0"/>
              </a:rPr>
              <a:t>-</a:t>
            </a:r>
            <a:r>
              <a:rPr lang="cs-CZ" sz="1600" b="1" i="0">
                <a:solidFill>
                  <a:srgbClr val="990033"/>
                </a:solidFill>
              </a:rPr>
              <a:t>Endorfin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23850" y="5734050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sz="1600" i="0">
              <a:cs typeface="Arial" pitchFamily="34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5651500" y="1916113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PRL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6804025" y="19161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FSH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8027988" y="1916113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LH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716463" y="1916113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MSH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916238" y="1484313"/>
            <a:ext cx="1800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 i="0">
                <a:solidFill>
                  <a:srgbClr val="990033"/>
                </a:solidFill>
              </a:rPr>
              <a:t>Adenohypofýza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0" y="4437063"/>
            <a:ext cx="19796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Ovlivňuje nejrůznější buňky, tvorba IGFs, buněčný růst, metabolismus kostí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539750" y="3716338"/>
            <a:ext cx="1655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Hyperglykemický efekt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1476375" y="4149725"/>
            <a:ext cx="1944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Tvorba thyroidních hormonů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539750" y="2708275"/>
            <a:ext cx="936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Játra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116013" y="2708275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Štítná žláza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23399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Kůra nadledvin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076825" y="270827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Mléčná žláza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443663" y="2492375"/>
            <a:ext cx="790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Ovaria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8280400" y="270827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Testes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2268538" y="3573463"/>
            <a:ext cx="165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Kortikosteroidy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3708400" y="3141663"/>
            <a:ext cx="122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i="0">
                <a:latin typeface="Times New Roman" pitchFamily="18" charset="0"/>
                <a:cs typeface="Arial" pitchFamily="34" charset="0"/>
              </a:rPr>
              <a:t>β</a:t>
            </a:r>
            <a:r>
              <a:rPr lang="cs-CZ" sz="1600" i="0">
                <a:latin typeface="Times New Roman" pitchFamily="18" charset="0"/>
                <a:cs typeface="Arial" pitchFamily="34" charset="0"/>
              </a:rPr>
              <a:t>-</a:t>
            </a:r>
            <a:r>
              <a:rPr lang="cs-CZ" sz="1600" i="0">
                <a:latin typeface="Times New Roman" pitchFamily="18" charset="0"/>
              </a:rPr>
              <a:t>Endorfin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3924300" y="4005263"/>
            <a:ext cx="122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Analgesie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4356100" y="2997200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Tmavnutí kůže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7092950" y="2708275"/>
            <a:ext cx="865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Testes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5219700" y="3429000"/>
            <a:ext cx="1512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Diferenciace buněk, sekrece mléka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5364163" y="4365625"/>
            <a:ext cx="2016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Vývoj ovariálních foliklů, sekrece estradiolu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6516688" y="5157788"/>
            <a:ext cx="20161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Růst semenotvorných kanálků, spermatogeneze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7667625" y="249237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solidFill>
                  <a:srgbClr val="000099"/>
                </a:solidFill>
              </a:rPr>
              <a:t>Ovaria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7308850" y="3357563"/>
            <a:ext cx="1439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Ovulace, Corpus luteum, progesteron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7594600" y="4149725"/>
            <a:ext cx="154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Leydigovy buňky, testosteron</a:t>
            </a: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755650" y="14128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1692275" y="14128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18" name="Line 50"/>
          <p:cNvSpPr>
            <a:spLocks noChangeShapeType="1"/>
          </p:cNvSpPr>
          <p:nvPr/>
        </p:nvSpPr>
        <p:spPr bwMode="auto">
          <a:xfrm>
            <a:off x="2843213" y="14128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19" name="Line 51"/>
          <p:cNvSpPr>
            <a:spLocks noChangeShapeType="1"/>
          </p:cNvSpPr>
          <p:nvPr/>
        </p:nvSpPr>
        <p:spPr bwMode="auto">
          <a:xfrm>
            <a:off x="4643438" y="14128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0" name="Line 52"/>
          <p:cNvSpPr>
            <a:spLocks noChangeShapeType="1"/>
          </p:cNvSpPr>
          <p:nvPr/>
        </p:nvSpPr>
        <p:spPr bwMode="auto">
          <a:xfrm>
            <a:off x="6011863" y="141287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 flipH="1">
            <a:off x="7164388" y="1412875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7596188" y="1412875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179388" y="1412875"/>
            <a:ext cx="8785225" cy="0"/>
          </a:xfrm>
          <a:prstGeom prst="line">
            <a:avLst/>
          </a:prstGeom>
          <a:noFill/>
          <a:ln w="3175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179388" y="2349500"/>
            <a:ext cx="8785225" cy="0"/>
          </a:xfrm>
          <a:prstGeom prst="line">
            <a:avLst/>
          </a:prstGeom>
          <a:noFill/>
          <a:ln w="31750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6" name="Line 58"/>
          <p:cNvSpPr>
            <a:spLocks noChangeShapeType="1"/>
          </p:cNvSpPr>
          <p:nvPr/>
        </p:nvSpPr>
        <p:spPr bwMode="auto">
          <a:xfrm flipH="1">
            <a:off x="755650" y="549275"/>
            <a:ext cx="33845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7" name="Line 59"/>
          <p:cNvSpPr>
            <a:spLocks noChangeShapeType="1"/>
          </p:cNvSpPr>
          <p:nvPr/>
        </p:nvSpPr>
        <p:spPr bwMode="auto">
          <a:xfrm flipH="1">
            <a:off x="1835150" y="549275"/>
            <a:ext cx="25209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H="1">
            <a:off x="2987675" y="549275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29" name="Line 61"/>
          <p:cNvSpPr>
            <a:spLocks noChangeShapeType="1"/>
          </p:cNvSpPr>
          <p:nvPr/>
        </p:nvSpPr>
        <p:spPr bwMode="auto">
          <a:xfrm>
            <a:off x="4643438" y="5492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4716463" y="549275"/>
            <a:ext cx="12954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4932363" y="549275"/>
            <a:ext cx="2519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 flipH="1">
            <a:off x="468313" y="2276475"/>
            <a:ext cx="287337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4" name="Line 66"/>
          <p:cNvSpPr>
            <a:spLocks noChangeShapeType="1"/>
          </p:cNvSpPr>
          <p:nvPr/>
        </p:nvSpPr>
        <p:spPr bwMode="auto">
          <a:xfrm>
            <a:off x="827088" y="2276475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5" name="Line 67"/>
          <p:cNvSpPr>
            <a:spLocks noChangeShapeType="1"/>
          </p:cNvSpPr>
          <p:nvPr/>
        </p:nvSpPr>
        <p:spPr bwMode="auto">
          <a:xfrm>
            <a:off x="1042988" y="3068638"/>
            <a:ext cx="714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>
            <a:off x="1692275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8" name="Line 70"/>
          <p:cNvSpPr>
            <a:spLocks noChangeShapeType="1"/>
          </p:cNvSpPr>
          <p:nvPr/>
        </p:nvSpPr>
        <p:spPr bwMode="auto">
          <a:xfrm>
            <a:off x="1908175" y="2997200"/>
            <a:ext cx="360363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>
            <a:off x="2627313" y="2276475"/>
            <a:ext cx="2889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 flipH="1">
            <a:off x="2987675" y="30686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1" name="Line 73"/>
          <p:cNvSpPr>
            <a:spLocks noChangeShapeType="1"/>
          </p:cNvSpPr>
          <p:nvPr/>
        </p:nvSpPr>
        <p:spPr bwMode="auto">
          <a:xfrm>
            <a:off x="4284663" y="22764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2" name="Line 74"/>
          <p:cNvSpPr>
            <a:spLocks noChangeShapeType="1"/>
          </p:cNvSpPr>
          <p:nvPr/>
        </p:nvSpPr>
        <p:spPr bwMode="auto">
          <a:xfrm>
            <a:off x="4500563" y="35004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3" name="Line 75"/>
          <p:cNvSpPr>
            <a:spLocks noChangeShapeType="1"/>
          </p:cNvSpPr>
          <p:nvPr/>
        </p:nvSpPr>
        <p:spPr bwMode="auto">
          <a:xfrm>
            <a:off x="3276600" y="2205038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>
            <a:off x="5076825" y="22050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>
            <a:off x="6011863" y="22050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6" name="Line 78"/>
          <p:cNvSpPr>
            <a:spLocks noChangeShapeType="1"/>
          </p:cNvSpPr>
          <p:nvPr/>
        </p:nvSpPr>
        <p:spPr bwMode="auto">
          <a:xfrm flipH="1">
            <a:off x="6011863" y="29972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7" name="Line 79"/>
          <p:cNvSpPr>
            <a:spLocks noChangeShapeType="1"/>
          </p:cNvSpPr>
          <p:nvPr/>
        </p:nvSpPr>
        <p:spPr bwMode="auto">
          <a:xfrm>
            <a:off x="7235825" y="2276475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8" name="Line 80"/>
          <p:cNvSpPr>
            <a:spLocks noChangeShapeType="1"/>
          </p:cNvSpPr>
          <p:nvPr/>
        </p:nvSpPr>
        <p:spPr bwMode="auto">
          <a:xfrm flipH="1">
            <a:off x="6804025" y="2276475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49" name="Line 81"/>
          <p:cNvSpPr>
            <a:spLocks noChangeShapeType="1"/>
          </p:cNvSpPr>
          <p:nvPr/>
        </p:nvSpPr>
        <p:spPr bwMode="auto">
          <a:xfrm>
            <a:off x="8459788" y="2205038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50" name="Line 82"/>
          <p:cNvSpPr>
            <a:spLocks noChangeShapeType="1"/>
          </p:cNvSpPr>
          <p:nvPr/>
        </p:nvSpPr>
        <p:spPr bwMode="auto">
          <a:xfrm flipH="1">
            <a:off x="8101013" y="2205038"/>
            <a:ext cx="2159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53" name="Line 85"/>
          <p:cNvSpPr>
            <a:spLocks noChangeShapeType="1"/>
          </p:cNvSpPr>
          <p:nvPr/>
        </p:nvSpPr>
        <p:spPr bwMode="auto">
          <a:xfrm flipH="1">
            <a:off x="6516688" y="2852738"/>
            <a:ext cx="287337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 flipH="1">
            <a:off x="7235825" y="3068638"/>
            <a:ext cx="21590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 flipH="1">
            <a:off x="8027988" y="2781300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8675688" y="30686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857" name="Text Box 89"/>
          <p:cNvSpPr txBox="1">
            <a:spLocks noChangeArrowheads="1"/>
          </p:cNvSpPr>
          <p:nvPr/>
        </p:nvSpPr>
        <p:spPr bwMode="auto">
          <a:xfrm>
            <a:off x="287338" y="5949950"/>
            <a:ext cx="88566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GH-Růstový hormon, TSH-Thyreoideu stimulující hormon, ACTH-Adrenokortikotropní hormon, LPH-Lipotropin, MSH-Melanocyty stimulující hormon, PRL-Prolaktin, FSH-Folikly stimulující hormon, LH-Luteinizační hormon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CNS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19475" y="1484313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Limbický systém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635375" y="263683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Hypothalamus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08400" y="38608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Adenohypofýza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63938" y="5084763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Cílová „žláza“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4213" y="47625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Vnější či vnitřní signál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00563" y="9080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Elektricko-chemický signál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0" y="20605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Elektricko-chemický signál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427538" y="32131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Uvolňující hormony (ng)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427538" y="45085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Adenohypofyzární hormony (</a:t>
            </a:r>
            <a:r>
              <a:rPr lang="el-GR">
                <a:cs typeface="Arial" pitchFamily="34" charset="0"/>
              </a:rPr>
              <a:t>μ</a:t>
            </a:r>
            <a:r>
              <a:rPr lang="cs-CZ">
                <a:cs typeface="Arial" pitchFamily="34" charset="0"/>
              </a:rPr>
              <a:t>g</a:t>
            </a:r>
            <a:r>
              <a:rPr lang="cs-CZ"/>
              <a:t>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572000" y="573405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Cílové hormony (mg)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63938" y="6308725"/>
            <a:ext cx="252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i="0" dirty="0">
                <a:solidFill>
                  <a:srgbClr val="0070C0"/>
                </a:solidFill>
                <a:latin typeface="Times New Roman" pitchFamily="18" charset="0"/>
              </a:rPr>
              <a:t>Systémový efekt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779838" y="333375"/>
            <a:ext cx="1368425" cy="576263"/>
          </a:xfrm>
          <a:prstGeom prst="ellipse">
            <a:avLst/>
          </a:prstGeom>
          <a:solidFill>
            <a:schemeClr val="bg2">
              <a:lumMod val="75000"/>
              <a:alpha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3492500" y="1412875"/>
            <a:ext cx="2303463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3635375" y="2565400"/>
            <a:ext cx="1944688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708400" y="3789363"/>
            <a:ext cx="2087563" cy="576262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708400" y="5013325"/>
            <a:ext cx="1944688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50056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4572000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572000" y="31416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572000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4643438" y="56610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3059113" y="6921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578475" y="5084763"/>
            <a:ext cx="356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>
                <a:latin typeface="Times New Roman" pitchFamily="18" charset="0"/>
              </a:rPr>
              <a:t>Gonády, štítná žláza, kůra nadledvin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119813" y="115888"/>
            <a:ext cx="3024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 dirty="0">
                <a:solidFill>
                  <a:srgbClr val="0070C0"/>
                </a:solidFill>
                <a:latin typeface="Times New Roman" pitchFamily="18" charset="0"/>
              </a:rPr>
              <a:t>Hormonální kaskáda Amplifikace signálu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067175" y="4048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CNS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19475" y="1484313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Limbický systém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35375" y="263683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Hypothalamus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708400" y="38608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Adenohypofýza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708400" y="5084763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Kůra nadledvin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3333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Vnější stres-jednoduchý stresor (změna teploty, hluk, trauma)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00563" y="90805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Elektricko-chemický signál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0" y="20605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Elektricko-chemický signál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500563" y="3068638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Kortikotropin uvolňující hormon (CRH) v ng, poločas minuty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00563" y="429260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Adrenokortikotropní hormon (ACTH) v </a:t>
            </a:r>
            <a:r>
              <a:rPr lang="el-GR" i="0">
                <a:latin typeface="Times New Roman" pitchFamily="18" charset="0"/>
                <a:cs typeface="Arial" pitchFamily="34" charset="0"/>
              </a:rPr>
              <a:t>μ</a:t>
            </a:r>
            <a:r>
              <a:rPr lang="cs-CZ" i="0">
                <a:latin typeface="Times New Roman" pitchFamily="18" charset="0"/>
                <a:cs typeface="Arial" pitchFamily="34" charset="0"/>
              </a:rPr>
              <a:t>g, delší poločas</a:t>
            </a:r>
            <a:endParaRPr lang="cs-CZ" i="0">
              <a:latin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72000" y="5661025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Hydrokortizon v mg, poločas hodiny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59113" y="6156325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 dirty="0">
                <a:solidFill>
                  <a:srgbClr val="0070C0"/>
                </a:solidFill>
                <a:latin typeface="Times New Roman" pitchFamily="18" charset="0"/>
              </a:rPr>
              <a:t>Glukokortikoidní receptory v nejrůznějších buňkách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779838" y="333375"/>
            <a:ext cx="1368425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3492500" y="1412875"/>
            <a:ext cx="2303463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563938" y="2565400"/>
            <a:ext cx="2016125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708400" y="3789363"/>
            <a:ext cx="2087563" cy="576262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3635375" y="5013325"/>
            <a:ext cx="2232025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50056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572000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572000" y="31416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572000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4643438" y="56610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059113" y="69215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124075" y="32845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Portální systém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268538" y="386080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i="0"/>
              <a:t>Kortikotrofy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948488" y="63087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Systémový efekt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6588125" y="6524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6011863" y="188913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i="0">
                <a:solidFill>
                  <a:srgbClr val="000099"/>
                </a:solidFill>
                <a:latin typeface="Times New Roman" pitchFamily="18" charset="0"/>
              </a:rPr>
              <a:t>CRH-ACTH-Hydrokortizon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067175" y="404813"/>
            <a:ext cx="865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CNS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419475" y="1484313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Limbický systém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635375" y="263683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Hypothalamus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08400" y="3860800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Adenohypofýza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563938" y="5084763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/>
              <a:t>Cílová „žláza“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211638" y="3213100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Uvolňující hormony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211638" y="45085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Adenohypofyzární hormony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555875" y="573405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Cílové hormony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563938" y="63087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 dirty="0">
                <a:solidFill>
                  <a:srgbClr val="0070C0"/>
                </a:solidFill>
                <a:latin typeface="Times New Roman" pitchFamily="18" charset="0"/>
              </a:rPr>
              <a:t>Systémový efekt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779838" y="333375"/>
            <a:ext cx="1368425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3492500" y="1412875"/>
            <a:ext cx="2303463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635375" y="2565400"/>
            <a:ext cx="1944688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3708400" y="3789363"/>
            <a:ext cx="2087563" cy="576262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3708400" y="5013325"/>
            <a:ext cx="1944688" cy="576263"/>
          </a:xfrm>
          <a:prstGeom prst="ellipse">
            <a:avLst/>
          </a:prstGeom>
          <a:solidFill>
            <a:srgbClr val="FFC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500563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4572000" y="19891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4572000" y="31416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4572000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643438" y="56610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6877050" y="2852738"/>
            <a:ext cx="0" cy="17287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H="1">
            <a:off x="5651500" y="2852738"/>
            <a:ext cx="122555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>
            <a:off x="1908175" y="5949950"/>
            <a:ext cx="1008063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V="1">
            <a:off x="1908175" y="692150"/>
            <a:ext cx="0" cy="52578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1908175" y="692150"/>
            <a:ext cx="17272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908175" y="2852738"/>
            <a:ext cx="1655763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1908175" y="4076700"/>
            <a:ext cx="17272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5651500" y="2781300"/>
            <a:ext cx="0" cy="14287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3635375" y="620713"/>
            <a:ext cx="0" cy="14446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3563938" y="2781300"/>
            <a:ext cx="0" cy="144463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3635375" y="4005263"/>
            <a:ext cx="0" cy="14446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840538" y="321310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i="0">
                <a:solidFill>
                  <a:srgbClr val="993300"/>
                </a:solidFill>
                <a:latin typeface="Times New Roman" pitchFamily="18" charset="0"/>
              </a:rPr>
              <a:t>Krátká zpětná vazba</a:t>
            </a: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0" y="3068638"/>
            <a:ext cx="212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i="0">
                <a:solidFill>
                  <a:schemeClr val="accent2"/>
                </a:solidFill>
                <a:latin typeface="Times New Roman" pitchFamily="18" charset="0"/>
              </a:rPr>
              <a:t>Dlouhá zpětná vazba</a:t>
            </a: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5651500" y="115888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 dirty="0">
                <a:solidFill>
                  <a:srgbClr val="0070C0"/>
                </a:solidFill>
                <a:latin typeface="Times New Roman" pitchFamily="18" charset="0"/>
              </a:rPr>
              <a:t>Hormonální kaskáda Negativní zpětná vazba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99306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 i="0">
                <a:latin typeface="Times New Roman" pitchFamily="18" charset="0"/>
              </a:rPr>
              <a:t>Klinická korelace hormonální kaskády</a:t>
            </a:r>
          </a:p>
          <a:p>
            <a:pPr algn="ctr">
              <a:spcBef>
                <a:spcPct val="50000"/>
              </a:spcBef>
            </a:pPr>
            <a:r>
              <a:rPr lang="cs-CZ" sz="2000" b="1" i="0">
                <a:latin typeface="Times New Roman" pitchFamily="18" charset="0"/>
              </a:rPr>
              <a:t>Testování aktivity adenohypofýzy</a:t>
            </a:r>
          </a:p>
          <a:p>
            <a:pPr algn="ctr">
              <a:spcBef>
                <a:spcPct val="50000"/>
              </a:spcBef>
            </a:pPr>
            <a:endParaRPr lang="cs-CZ" i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cs-CZ" i="0">
                <a:latin typeface="Times New Roman" pitchFamily="18" charset="0"/>
              </a:rPr>
              <a:t>Infertilita (insuficience hypothalamu, adenohypofýzy či gonád)</a:t>
            </a:r>
          </a:p>
          <a:p>
            <a:pPr algn="ctr">
              <a:spcBef>
                <a:spcPct val="50000"/>
              </a:spcBef>
            </a:pPr>
            <a:r>
              <a:rPr lang="cs-CZ" sz="2000" i="0">
                <a:solidFill>
                  <a:srgbClr val="000099"/>
                </a:solidFill>
                <a:latin typeface="Times New Roman" pitchFamily="18" charset="0"/>
              </a:rPr>
              <a:t>Krok 1 </a:t>
            </a:r>
            <a:r>
              <a:rPr lang="cs-CZ" sz="2000" b="1" i="0">
                <a:solidFill>
                  <a:srgbClr val="000099"/>
                </a:solidFill>
                <a:latin typeface="Times New Roman" pitchFamily="18" charset="0"/>
              </a:rPr>
              <a:t>Ověření fungování gonád</a:t>
            </a:r>
          </a:p>
          <a:p>
            <a:pPr algn="ctr">
              <a:spcBef>
                <a:spcPct val="50000"/>
              </a:spcBef>
            </a:pPr>
            <a:endParaRPr lang="cs-CZ" sz="2000" b="1" i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cs-CZ" i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cs-CZ" i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cs-CZ" i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cs-CZ" sz="2000" i="0">
                <a:solidFill>
                  <a:srgbClr val="000099"/>
                </a:solidFill>
                <a:latin typeface="Times New Roman" pitchFamily="18" charset="0"/>
              </a:rPr>
              <a:t>Krok 2 </a:t>
            </a:r>
            <a:r>
              <a:rPr lang="cs-CZ" sz="2000" b="1" i="0">
                <a:solidFill>
                  <a:srgbClr val="000099"/>
                </a:solidFill>
                <a:latin typeface="Times New Roman" pitchFamily="18" charset="0"/>
              </a:rPr>
              <a:t>Funkce adenohypofýzy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16463" y="2997200"/>
            <a:ext cx="3097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i="0">
                <a:latin typeface="Times New Roman" pitchFamily="18" charset="0"/>
              </a:rPr>
              <a:t>Testujeme, zda jsou tvořeny hormony gonád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43438" y="580548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i="0">
                <a:solidFill>
                  <a:srgbClr val="990033"/>
                </a:solidFill>
                <a:latin typeface="Times New Roman" pitchFamily="18" charset="0"/>
              </a:rPr>
              <a:t>Odpověď není</a:t>
            </a:r>
          </a:p>
          <a:p>
            <a:r>
              <a:rPr lang="cs-CZ" i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i="0">
                <a:latin typeface="Times New Roman" pitchFamily="18" charset="0"/>
              </a:rPr>
              <a:t>Poškozená funkce adenohypofýzy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47813" y="270827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i="0">
                <a:latin typeface="Times New Roman" pitchFamily="18" charset="0"/>
              </a:rPr>
              <a:t>Podání LH či FSH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43213" y="4797425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i="0" dirty="0">
                <a:latin typeface="Times New Roman" pitchFamily="18" charset="0"/>
              </a:rPr>
              <a:t>Syntetický </a:t>
            </a:r>
            <a:r>
              <a:rPr lang="cs-CZ" i="0" dirty="0" err="1">
                <a:latin typeface="Times New Roman" pitchFamily="18" charset="0"/>
              </a:rPr>
              <a:t>GnRH</a:t>
            </a:r>
            <a:r>
              <a:rPr lang="cs-CZ" i="0" dirty="0">
                <a:latin typeface="Times New Roman" pitchFamily="18" charset="0"/>
              </a:rPr>
              <a:t> (zvyšuje hladinu </a:t>
            </a:r>
            <a:r>
              <a:rPr lang="cs-CZ" i="0" dirty="0" err="1">
                <a:latin typeface="Times New Roman" pitchFamily="18" charset="0"/>
              </a:rPr>
              <a:t>LH</a:t>
            </a:r>
            <a:r>
              <a:rPr lang="cs-CZ" i="0" dirty="0">
                <a:latin typeface="Times New Roman" pitchFamily="18" charset="0"/>
              </a:rPr>
              <a:t> a </a:t>
            </a:r>
            <a:r>
              <a:rPr lang="cs-CZ" i="0" dirty="0" err="1">
                <a:latin typeface="Times New Roman" pitchFamily="18" charset="0"/>
              </a:rPr>
              <a:t>FSH</a:t>
            </a:r>
            <a:r>
              <a:rPr lang="cs-CZ" i="0" dirty="0">
                <a:latin typeface="Times New Roman" pitchFamily="18" charset="0"/>
              </a:rPr>
              <a:t>)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3924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i="0">
                <a:solidFill>
                  <a:srgbClr val="990033"/>
                </a:solidFill>
                <a:latin typeface="Times New Roman" pitchFamily="18" charset="0"/>
              </a:rPr>
              <a:t>Odpověď je</a:t>
            </a:r>
          </a:p>
          <a:p>
            <a:r>
              <a:rPr lang="cs-CZ" i="0">
                <a:latin typeface="Times New Roman" pitchFamily="18" charset="0"/>
              </a:rPr>
              <a:t> </a:t>
            </a:r>
            <a:r>
              <a:rPr lang="cs-CZ" i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i="0">
                <a:latin typeface="Times New Roman" pitchFamily="18" charset="0"/>
              </a:rPr>
              <a:t>Hypofýza funguje dobře a patologie 	se týká hypothalamu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476375" y="2708275"/>
            <a:ext cx="2232025" cy="43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716463" y="2997200"/>
            <a:ext cx="31686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771775" y="4797425"/>
            <a:ext cx="381635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50825" y="5805488"/>
            <a:ext cx="388937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643438" y="5805488"/>
            <a:ext cx="3889375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2987675" y="2349500"/>
            <a:ext cx="10795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3779838" y="2997200"/>
            <a:ext cx="7921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356100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2627313" y="5516563"/>
            <a:ext cx="151288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4500563" y="5516563"/>
            <a:ext cx="129540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Účinky hormonů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229600" cy="3456385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Autokrinní - účinek na buňku samotnou</a:t>
            </a:r>
          </a:p>
          <a:p>
            <a:r>
              <a:rPr lang="pl-PL" dirty="0"/>
              <a:t>Parakrinní - účinek na buňky okolní</a:t>
            </a:r>
          </a:p>
          <a:p>
            <a:r>
              <a:rPr lang="cs-CZ" dirty="0"/>
              <a:t>Endokrinní - účinek na tkáně vzdálené</a:t>
            </a:r>
          </a:p>
          <a:p>
            <a:r>
              <a:rPr lang="cs-CZ" dirty="0"/>
              <a:t>(</a:t>
            </a:r>
            <a:r>
              <a:rPr lang="cs-CZ" dirty="0" err="1"/>
              <a:t>Neurokrinní</a:t>
            </a:r>
            <a:r>
              <a:rPr lang="cs-CZ" dirty="0"/>
              <a:t> - produkovány nervovou tkání)</a:t>
            </a:r>
          </a:p>
        </p:txBody>
      </p:sp>
      <p:pic>
        <p:nvPicPr>
          <p:cNvPr id="4" name="Picture 4" descr="http://arbl.cvmbs.colostate.edu/hbooks/pathphys/endocrine/basics/cr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09120"/>
            <a:ext cx="6786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Rozdělení endokrinopatií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Stavy </a:t>
            </a:r>
          </a:p>
          <a:p>
            <a:pPr>
              <a:buFont typeface="Wingdings" pitchFamily="2" charset="2"/>
              <a:buNone/>
            </a:pPr>
            <a:r>
              <a:rPr lang="cs-CZ"/>
              <a:t>	hyperfunkční</a:t>
            </a:r>
          </a:p>
          <a:p>
            <a:pPr>
              <a:buFont typeface="Wingdings" pitchFamily="2" charset="2"/>
              <a:buNone/>
            </a:pPr>
            <a:r>
              <a:rPr lang="cs-CZ"/>
              <a:t>	hypofunkční</a:t>
            </a:r>
          </a:p>
          <a:p>
            <a:pPr>
              <a:buFont typeface="Wingdings" pitchFamily="2" charset="2"/>
              <a:buNone/>
            </a:pPr>
            <a:r>
              <a:rPr lang="cs-CZ"/>
              <a:t>    dysfunkční</a:t>
            </a:r>
          </a:p>
          <a:p>
            <a:pPr>
              <a:buFont typeface="Wingdings" pitchFamily="2" charset="2"/>
              <a:buNone/>
            </a:pPr>
            <a:r>
              <a:rPr lang="cs-CZ"/>
              <a:t>Poruchy primární (periferní)</a:t>
            </a:r>
          </a:p>
          <a:p>
            <a:pPr>
              <a:buFont typeface="Wingdings" pitchFamily="2" charset="2"/>
              <a:buNone/>
            </a:pPr>
            <a:r>
              <a:rPr lang="cs-CZ"/>
              <a:t>           sekundární (centrální)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Laboratorní diagnostika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/>
              <a:t>Stanovení jednotlivých hormonů</a:t>
            </a:r>
          </a:p>
          <a:p>
            <a:r>
              <a:rPr lang="cs-CZ"/>
              <a:t>Sledování metabolismu</a:t>
            </a:r>
          </a:p>
          <a:p>
            <a:r>
              <a:rPr lang="cs-CZ"/>
              <a:t>Dynamické testy </a:t>
            </a:r>
          </a:p>
          <a:p>
            <a:pPr lvl="1"/>
            <a:r>
              <a:rPr lang="cs-CZ"/>
              <a:t>Stimulační</a:t>
            </a:r>
          </a:p>
          <a:p>
            <a:pPr lvl="1"/>
            <a:r>
              <a:rPr lang="cs-CZ"/>
              <a:t>Supresivní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Endokrinní systémy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Hypotalamus</a:t>
            </a:r>
          </a:p>
          <a:p>
            <a:r>
              <a:rPr lang="cs-CZ" dirty="0"/>
              <a:t>Hypofýza</a:t>
            </a:r>
          </a:p>
          <a:p>
            <a:r>
              <a:rPr lang="cs-CZ" dirty="0"/>
              <a:t>Štítná žláza</a:t>
            </a:r>
          </a:p>
          <a:p>
            <a:r>
              <a:rPr lang="cs-CZ" dirty="0"/>
              <a:t>Příštítná tělíska</a:t>
            </a:r>
          </a:p>
          <a:p>
            <a:r>
              <a:rPr lang="cs-CZ" dirty="0"/>
              <a:t>Kůra nadledvin</a:t>
            </a:r>
          </a:p>
          <a:p>
            <a:r>
              <a:rPr lang="cs-CZ" dirty="0"/>
              <a:t>Dřeň nadledvin</a:t>
            </a:r>
          </a:p>
          <a:p>
            <a:r>
              <a:rPr lang="cs-CZ" dirty="0"/>
              <a:t>Gonády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cs-CZ"/>
              <a:t>Hypotalamus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914400"/>
            <a:ext cx="1981200" cy="1295400"/>
          </a:xfrm>
        </p:spPr>
        <p:txBody>
          <a:bodyPr/>
          <a:lstStyle/>
          <a:p>
            <a:r>
              <a:rPr lang="cs-CZ" sz="2400" b="1">
                <a:latin typeface="Arial Narrow" pitchFamily="34" charset="0"/>
              </a:rPr>
              <a:t>zesilují</a:t>
            </a:r>
          </a:p>
          <a:p>
            <a:r>
              <a:rPr lang="cs-CZ" sz="2400" b="1">
                <a:latin typeface="Arial Narrow" pitchFamily="34" charset="0"/>
              </a:rPr>
              <a:t>zeslabují</a:t>
            </a:r>
            <a:endParaRPr lang="cs-CZ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8200" y="1143000"/>
            <a:ext cx="2895600" cy="5334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/>
              <a:t>Hypotalamus</a:t>
            </a:r>
          </a:p>
        </p:txBody>
      </p:sp>
      <p:cxnSp>
        <p:nvCxnSpPr>
          <p:cNvPr id="13317" name="AutoShape 5"/>
          <p:cNvCxnSpPr>
            <a:cxnSpLocks noChangeShapeType="1"/>
          </p:cNvCxnSpPr>
          <p:nvPr/>
        </p:nvCxnSpPr>
        <p:spPr bwMode="auto">
          <a:xfrm rot="5400000">
            <a:off x="1981200" y="1981200"/>
            <a:ext cx="6096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sm" len="med"/>
          </a:ln>
          <a:effectLst/>
        </p:spPr>
      </p:cxn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38200" y="2286000"/>
            <a:ext cx="2895600" cy="5334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/>
              <a:t>Adenohypofýza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362200" y="17526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b="1">
                <a:latin typeface="Arial Narrow" pitchFamily="34" charset="0"/>
              </a:rPr>
              <a:t>Regulační hormony</a:t>
            </a:r>
          </a:p>
          <a:p>
            <a:r>
              <a:rPr lang="cs-CZ" sz="1600" b="1">
                <a:latin typeface="Arial Narrow" pitchFamily="34" charset="0"/>
              </a:rPr>
              <a:t>(faktory)</a:t>
            </a: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6019800" y="10668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943600" y="9144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s-CZ" b="1">
                <a:latin typeface="Arial Narrow" pitchFamily="34" charset="0"/>
              </a:rPr>
              <a:t>     produkci adenohypofýzy</a:t>
            </a:r>
            <a:endParaRPr lang="cs-CZ" sz="3200"/>
          </a:p>
        </p:txBody>
      </p:sp>
      <p:pic>
        <p:nvPicPr>
          <p:cNvPr id="13323" name="Picture 11" descr="C:\Dokumenty\5\výuka\00\end_obr\BF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298825" cy="3505200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724400" y="4876800"/>
            <a:ext cx="1752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086600" y="4800600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latin typeface="Arial Narrow" pitchFamily="34" charset="0"/>
              </a:rPr>
              <a:t>Zadní lalok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hypofýzy</a:t>
            </a:r>
          </a:p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endParaRPr lang="cs-CZ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7162800" y="2895600"/>
            <a:ext cx="990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4724400" y="4953000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latin typeface="Arial Narrow" pitchFamily="34" charset="0"/>
              </a:rPr>
              <a:t>Přední lalok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hypofýzy</a:t>
            </a:r>
          </a:p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endParaRPr lang="cs-CZ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7010400" y="26670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b="1">
                <a:latin typeface="Arial Narrow" pitchFamily="34" charset="0"/>
              </a:rPr>
              <a:t>adiuretin</a:t>
            </a:r>
          </a:p>
          <a:p>
            <a:r>
              <a:rPr lang="cs-CZ" sz="1600" b="1">
                <a:latin typeface="Arial Narrow" pitchFamily="34" charset="0"/>
              </a:rPr>
              <a:t>oxytocin</a:t>
            </a:r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6261100" y="2921000"/>
            <a:ext cx="749300" cy="1498600"/>
          </a:xfrm>
          <a:custGeom>
            <a:avLst/>
            <a:gdLst/>
            <a:ahLst/>
            <a:cxnLst>
              <a:cxn ang="0">
                <a:pos x="472" y="32"/>
              </a:cxn>
              <a:cxn ang="0">
                <a:pos x="88" y="32"/>
              </a:cxn>
              <a:cxn ang="0">
                <a:pos x="40" y="224"/>
              </a:cxn>
              <a:cxn ang="0">
                <a:pos x="40" y="368"/>
              </a:cxn>
              <a:cxn ang="0">
                <a:pos x="280" y="656"/>
              </a:cxn>
              <a:cxn ang="0">
                <a:pos x="376" y="944"/>
              </a:cxn>
            </a:cxnLst>
            <a:rect l="0" t="0" r="r" b="b"/>
            <a:pathLst>
              <a:path w="472" h="944">
                <a:moveTo>
                  <a:pt x="472" y="32"/>
                </a:moveTo>
                <a:cubicBezTo>
                  <a:pt x="316" y="16"/>
                  <a:pt x="160" y="0"/>
                  <a:pt x="88" y="32"/>
                </a:cubicBezTo>
                <a:cubicBezTo>
                  <a:pt x="16" y="64"/>
                  <a:pt x="48" y="168"/>
                  <a:pt x="40" y="224"/>
                </a:cubicBezTo>
                <a:cubicBezTo>
                  <a:pt x="32" y="280"/>
                  <a:pt x="0" y="296"/>
                  <a:pt x="40" y="368"/>
                </a:cubicBezTo>
                <a:cubicBezTo>
                  <a:pt x="80" y="440"/>
                  <a:pt x="224" y="560"/>
                  <a:pt x="280" y="656"/>
                </a:cubicBezTo>
                <a:cubicBezTo>
                  <a:pt x="336" y="752"/>
                  <a:pt x="360" y="896"/>
                  <a:pt x="376" y="9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6858000" y="44196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28600" y="3505200"/>
            <a:ext cx="403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V hypotalamu se produkují i hormony, které cestují stopkou hypofýzy do zadního laloku, ze kterého se vylučují - </a:t>
            </a:r>
            <a:r>
              <a:rPr lang="cs-CZ" b="1">
                <a:solidFill>
                  <a:srgbClr val="FF0000"/>
                </a:solidFill>
                <a:latin typeface="Arial Narrow" pitchFamily="34" charset="0"/>
              </a:rPr>
              <a:t>adiuretin</a:t>
            </a:r>
            <a:r>
              <a:rPr lang="cs-CZ" sz="2000" b="1">
                <a:latin typeface="Arial Narrow" pitchFamily="34" charset="0"/>
              </a:rPr>
              <a:t> (reguluje vodní hospodářství) a </a:t>
            </a:r>
            <a:r>
              <a:rPr lang="cs-CZ" b="1">
                <a:solidFill>
                  <a:srgbClr val="FF0000"/>
                </a:solidFill>
                <a:latin typeface="Arial Narrow" pitchFamily="34" charset="0"/>
              </a:rPr>
              <a:t>oxitocin</a:t>
            </a:r>
            <a:r>
              <a:rPr lang="cs-CZ" sz="2000" b="1">
                <a:latin typeface="Arial Narrow" pitchFamily="34" charset="0"/>
              </a:rPr>
              <a:t> (reguluje stahy děložního svalstva)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cs-CZ" sz="1400" dirty="0">
              <a:latin typeface="+mn-lt"/>
            </a:endParaRPr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4592"/>
            <a:ext cx="8229600" cy="769441"/>
          </a:xfrm>
        </p:spPr>
        <p:txBody>
          <a:bodyPr>
            <a:spAutoFit/>
          </a:bodyPr>
          <a:lstStyle/>
          <a:p>
            <a:pPr algn="l"/>
            <a:r>
              <a:rPr lang="cs-CZ" dirty="0">
                <a:latin typeface="+mn-lt"/>
              </a:rPr>
              <a:t>Hypotalamus</a:t>
            </a:r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916832"/>
            <a:ext cx="7772400" cy="444112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/>
              <a:t>Příčiny poruch: </a:t>
            </a:r>
            <a:r>
              <a:rPr lang="cs-CZ" sz="2000" dirty="0"/>
              <a:t>tumor, trauma, kongenitální změny, poruchy prokrvení 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cs-CZ" sz="2000" b="1" dirty="0" err="1"/>
              <a:t>hypotalamický</a:t>
            </a:r>
            <a:r>
              <a:rPr lang="cs-CZ" sz="2000" b="1" dirty="0"/>
              <a:t> </a:t>
            </a:r>
            <a:r>
              <a:rPr lang="cs-CZ" sz="2000" b="1" dirty="0" err="1"/>
              <a:t>hypopituitarismus</a:t>
            </a:r>
            <a:r>
              <a:rPr lang="cs-CZ" sz="2000" b="1" dirty="0"/>
              <a:t> = </a:t>
            </a:r>
            <a:r>
              <a:rPr lang="cs-CZ" sz="1800" dirty="0"/>
              <a:t>snížení všech hormonů hypofýzy, kromě prolaktinu 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cs-CZ" sz="2000" dirty="0"/>
              <a:t>porucha sexuálního vyzrávání, případně porucha spermatogeneze a menstruačního cyklu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cs-CZ" sz="2000" dirty="0"/>
              <a:t>snížená odpověď na zátěž (stres)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cs-CZ" sz="2000" dirty="0"/>
              <a:t>hypotyreóza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cs-CZ" sz="2000" dirty="0"/>
              <a:t>poruchy růstu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cs-CZ" sz="2000" dirty="0" err="1"/>
              <a:t>galactorhea</a:t>
            </a:r>
            <a:r>
              <a:rPr lang="cs-CZ" sz="2000" dirty="0"/>
              <a:t> (nadbytek </a:t>
            </a:r>
            <a:r>
              <a:rPr lang="cs-CZ" sz="2000" dirty="0" err="1"/>
              <a:t>PRL</a:t>
            </a:r>
            <a:r>
              <a:rPr lang="cs-CZ" sz="2000" dirty="0"/>
              <a:t>)</a:t>
            </a:r>
          </a:p>
          <a:p>
            <a:pPr marL="1371600" lvl="2" indent="-457200">
              <a:lnSpc>
                <a:spcPct val="90000"/>
              </a:lnSpc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cs-CZ" sz="2000" dirty="0"/>
              <a:t>diabetes </a:t>
            </a:r>
            <a:r>
              <a:rPr lang="cs-CZ" sz="2000" dirty="0" err="1"/>
              <a:t>insipidus</a:t>
            </a:r>
            <a:endParaRPr lang="cs-CZ" sz="800" dirty="0"/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cs-CZ" sz="2000" b="1" dirty="0" err="1"/>
              <a:t>hypotalamická</a:t>
            </a:r>
            <a:r>
              <a:rPr lang="cs-CZ" sz="2000" b="1" dirty="0"/>
              <a:t> hypotyreóza</a:t>
            </a:r>
            <a:endParaRPr lang="cs-CZ" sz="800" dirty="0"/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cs-CZ" sz="2000" b="1" dirty="0" err="1"/>
              <a:t>Kallmanův</a:t>
            </a:r>
            <a:r>
              <a:rPr lang="cs-CZ" sz="2000" b="1" dirty="0"/>
              <a:t> syndrom</a:t>
            </a:r>
            <a:r>
              <a:rPr lang="cs-CZ" sz="2000" dirty="0"/>
              <a:t> </a:t>
            </a:r>
            <a:r>
              <a:rPr lang="cs-CZ" sz="1600" dirty="0"/>
              <a:t>(izolovaný deficit gonadotropinů a </a:t>
            </a:r>
            <a:r>
              <a:rPr lang="cs-CZ" sz="1600" dirty="0" err="1"/>
              <a:t>GHRH</a:t>
            </a:r>
            <a:r>
              <a:rPr lang="cs-CZ" sz="1600" dirty="0"/>
              <a:t>)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cs-CZ" sz="2000" b="1" dirty="0"/>
              <a:t>centrální diabetes </a:t>
            </a:r>
            <a:r>
              <a:rPr lang="cs-CZ" sz="2000" b="1" dirty="0" err="1"/>
              <a:t>insipidus</a:t>
            </a:r>
            <a:endParaRPr lang="cs-CZ" sz="20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endParaRPr lang="cs-CZ" sz="16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v"/>
            </a:pPr>
            <a:endParaRPr lang="cs-CZ" sz="20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lnSpc>
                <a:spcPct val="90000"/>
              </a:lnSpc>
              <a:buClr>
                <a:srgbClr val="CCFF99"/>
              </a:buClr>
              <a:buFont typeface="Wingdings" pitchFamily="2" charset="2"/>
              <a:buChar char="Ø"/>
            </a:pPr>
            <a:endParaRPr lang="cs-CZ" sz="16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lnSpc>
                <a:spcPct val="90000"/>
              </a:lnSpc>
              <a:buClr>
                <a:srgbClr val="CCFF99"/>
              </a:buClr>
              <a:buFont typeface="Wingdings" pitchFamily="2" charset="2"/>
              <a:buChar char="v"/>
            </a:pPr>
            <a:endParaRPr lang="cs-CZ" sz="20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lnSpc>
                <a:spcPct val="90000"/>
              </a:lnSpc>
              <a:buClr>
                <a:srgbClr val="CCFF99"/>
              </a:buClr>
              <a:buFont typeface="Wingdings" pitchFamily="2" charset="2"/>
              <a:buChar char="Ø"/>
            </a:pPr>
            <a:endParaRPr lang="cs-CZ" sz="20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lnSpc>
                <a:spcPct val="90000"/>
              </a:lnSpc>
              <a:buClr>
                <a:srgbClr val="CCFF99"/>
              </a:buClr>
              <a:buFont typeface="Wingdings" pitchFamily="2" charset="2"/>
              <a:buChar char="Ø"/>
            </a:pPr>
            <a:endParaRPr lang="cs-CZ" sz="16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4866" name="Picture 2" descr="http://www.endokrinni-system.cz/dbpic/hypothalamus-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0"/>
            <a:ext cx="333375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62000"/>
          </a:xfrm>
        </p:spPr>
        <p:txBody>
          <a:bodyPr>
            <a:spAutoFit/>
          </a:bodyPr>
          <a:lstStyle/>
          <a:p>
            <a:r>
              <a:rPr lang="cs-CZ" dirty="0"/>
              <a:t>Hypofýza - zadní lalok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412875"/>
            <a:ext cx="8278812" cy="4495800"/>
          </a:xfrm>
        </p:spPr>
        <p:txBody>
          <a:bodyPr/>
          <a:lstStyle/>
          <a:p>
            <a:pPr>
              <a:lnSpc>
                <a:spcPct val="90000"/>
              </a:lnSpc>
              <a:buSzTx/>
            </a:pPr>
            <a:r>
              <a:rPr lang="cs-CZ" sz="2800" dirty="0" err="1"/>
              <a:t>ADH</a:t>
            </a:r>
            <a:r>
              <a:rPr lang="cs-CZ" sz="2800" dirty="0"/>
              <a:t> </a:t>
            </a:r>
          </a:p>
          <a:p>
            <a:pPr lvl="1">
              <a:lnSpc>
                <a:spcPct val="90000"/>
              </a:lnSpc>
              <a:buSzTx/>
            </a:pPr>
            <a:r>
              <a:rPr lang="cs-CZ" sz="2000" dirty="0"/>
              <a:t>řízení </a:t>
            </a:r>
            <a:r>
              <a:rPr lang="cs-CZ" sz="2000" dirty="0" err="1"/>
              <a:t>osmolality</a:t>
            </a:r>
            <a:r>
              <a:rPr lang="cs-CZ" sz="2000" dirty="0"/>
              <a:t>, metabolismus vody (zpětná resorpce volné vody)</a:t>
            </a:r>
          </a:p>
          <a:p>
            <a:pPr lvl="1">
              <a:lnSpc>
                <a:spcPct val="90000"/>
              </a:lnSpc>
              <a:buSzTx/>
            </a:pPr>
            <a:r>
              <a:rPr lang="cs-CZ" sz="2000" dirty="0"/>
              <a:t>řízení krevního tlaku (vazokonstrikce)</a:t>
            </a:r>
          </a:p>
          <a:p>
            <a:pPr lvl="1">
              <a:lnSpc>
                <a:spcPct val="90000"/>
              </a:lnSpc>
              <a:buSzTx/>
            </a:pPr>
            <a:r>
              <a:rPr lang="cs-CZ" sz="2000" noProof="1"/>
              <a:t>stimuluje činnost Na/K pumpy</a:t>
            </a:r>
            <a:endParaRPr lang="cs-CZ" sz="2000" dirty="0"/>
          </a:p>
          <a:p>
            <a:pPr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cs-CZ" sz="2400" dirty="0"/>
              <a:t>Poruchy: </a:t>
            </a:r>
            <a:r>
              <a:rPr lang="cs-CZ" sz="2400" dirty="0" err="1"/>
              <a:t>SIADH</a:t>
            </a:r>
            <a:r>
              <a:rPr lang="cs-CZ" sz="2400" dirty="0"/>
              <a:t>, diabetes </a:t>
            </a:r>
            <a:r>
              <a:rPr lang="cs-CZ" sz="2400" dirty="0" err="1"/>
              <a:t>insipidus</a:t>
            </a:r>
            <a:endParaRPr lang="cs-CZ" sz="2400" dirty="0"/>
          </a:p>
          <a:p>
            <a:pPr>
              <a:lnSpc>
                <a:spcPct val="90000"/>
              </a:lnSpc>
              <a:buSzTx/>
            </a:pPr>
            <a:endParaRPr lang="cs-CZ" sz="2400" dirty="0"/>
          </a:p>
          <a:p>
            <a:pPr>
              <a:lnSpc>
                <a:spcPct val="90000"/>
              </a:lnSpc>
              <a:buSzTx/>
            </a:pPr>
            <a:r>
              <a:rPr lang="cs-CZ" sz="2800" dirty="0"/>
              <a:t>Oxytocin</a:t>
            </a:r>
          </a:p>
          <a:p>
            <a:pPr lvl="1">
              <a:lnSpc>
                <a:spcPct val="90000"/>
              </a:lnSpc>
              <a:buSzTx/>
            </a:pPr>
            <a:r>
              <a:rPr lang="cs-CZ" sz="2000" noProof="1"/>
              <a:t>vyvolává  kontrakce dělohy na konci gravidity</a:t>
            </a:r>
            <a:endParaRPr lang="cs-CZ" sz="2000" dirty="0"/>
          </a:p>
          <a:p>
            <a:pPr lvl="1">
              <a:lnSpc>
                <a:spcPct val="90000"/>
              </a:lnSpc>
              <a:buSzTx/>
            </a:pPr>
            <a:r>
              <a:rPr lang="cs-CZ" sz="2000" noProof="1"/>
              <a:t>po porodu způsobuje ejekci mléka (kontrakcí vývodů mléčných žlaz)</a:t>
            </a:r>
            <a:endParaRPr lang="cs-CZ" sz="2000" dirty="0"/>
          </a:p>
          <a:p>
            <a:pPr lvl="1">
              <a:lnSpc>
                <a:spcPct val="90000"/>
              </a:lnSpc>
              <a:buSzTx/>
            </a:pPr>
            <a:r>
              <a:rPr lang="cs-CZ" sz="2000" noProof="1"/>
              <a:t>pravděpodobně má vliv na vývoj mateřského chování u všech savců</a:t>
            </a:r>
            <a:r>
              <a:rPr lang="cs-CZ" sz="2000" dirty="0"/>
              <a:t> </a:t>
            </a:r>
            <a:r>
              <a:rPr lang="cs-CZ" sz="2000" noProof="1"/>
              <a:t>včetně člověka</a:t>
            </a:r>
            <a:endParaRPr lang="cs-CZ" sz="2000" dirty="0"/>
          </a:p>
          <a:p>
            <a:pPr lvl="1">
              <a:lnSpc>
                <a:spcPct val="90000"/>
              </a:lnSpc>
              <a:buSzTx/>
            </a:pPr>
            <a:r>
              <a:rPr lang="cs-CZ" sz="2000" dirty="0"/>
              <a:t>vliv na chování ve stresu</a:t>
            </a:r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endParaRPr lang="cs-CZ" sz="2400" dirty="0"/>
          </a:p>
          <a:p>
            <a:pPr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cs-CZ" sz="2400" dirty="0"/>
              <a:t>Poruchy: nebyly popsány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765175"/>
            <a:ext cx="7772400" cy="762000"/>
          </a:xfrm>
        </p:spPr>
        <p:txBody>
          <a:bodyPr>
            <a:spAutoFit/>
          </a:bodyPr>
          <a:lstStyle/>
          <a:p>
            <a:r>
              <a:rPr lang="cs-CZ"/>
              <a:t>Hypofýza - přední lalok</a:t>
            </a:r>
          </a:p>
        </p:txBody>
      </p:sp>
      <p:sp>
        <p:nvSpPr>
          <p:cNvPr id="11674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2133600"/>
          </a:xfrm>
        </p:spPr>
        <p:txBody>
          <a:bodyPr/>
          <a:lstStyle/>
          <a:p>
            <a:pPr lvl="2" indent="-552450">
              <a:buClr>
                <a:schemeClr val="hlink"/>
              </a:buClr>
            </a:pPr>
            <a:r>
              <a:rPr lang="cs-CZ" sz="3200" dirty="0">
                <a:solidFill>
                  <a:srgbClr val="000000"/>
                </a:solidFill>
              </a:rPr>
              <a:t>hormony přímo řídící cílovou tkáň: </a:t>
            </a:r>
            <a:r>
              <a:rPr lang="cs-CZ" sz="3200" dirty="0" err="1">
                <a:solidFill>
                  <a:srgbClr val="000000"/>
                </a:solidFill>
              </a:rPr>
              <a:t>STH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dirty="0" err="1">
                <a:solidFill>
                  <a:srgbClr val="000000"/>
                </a:solidFill>
              </a:rPr>
              <a:t>PRL</a:t>
            </a:r>
            <a:endParaRPr lang="cs-CZ" sz="3200" dirty="0">
              <a:solidFill>
                <a:srgbClr val="000000"/>
              </a:solidFill>
            </a:endParaRPr>
          </a:p>
          <a:p>
            <a:pPr lvl="2" indent="-552450">
              <a:buClr>
                <a:schemeClr val="hlink"/>
              </a:buClr>
            </a:pPr>
            <a:r>
              <a:rPr lang="cs-CZ" sz="3200" dirty="0">
                <a:solidFill>
                  <a:srgbClr val="000000"/>
                </a:solidFill>
              </a:rPr>
              <a:t>hormony </a:t>
            </a:r>
            <a:r>
              <a:rPr lang="cs-CZ" sz="3200" dirty="0" err="1">
                <a:solidFill>
                  <a:srgbClr val="000000"/>
                </a:solidFill>
              </a:rPr>
              <a:t>glandotropní</a:t>
            </a:r>
            <a:r>
              <a:rPr lang="cs-CZ" sz="3200" dirty="0">
                <a:solidFill>
                  <a:srgbClr val="000000"/>
                </a:solidFill>
              </a:rPr>
              <a:t> (řídí sekreci cílových </a:t>
            </a:r>
            <a:r>
              <a:rPr lang="cs-CZ" sz="3200" dirty="0" err="1">
                <a:solidFill>
                  <a:srgbClr val="000000"/>
                </a:solidFill>
              </a:rPr>
              <a:t>žlaz</a:t>
            </a:r>
            <a:r>
              <a:rPr lang="cs-CZ" sz="3200" dirty="0">
                <a:solidFill>
                  <a:srgbClr val="000000"/>
                </a:solidFill>
              </a:rPr>
              <a:t>): ACTH, </a:t>
            </a:r>
            <a:r>
              <a:rPr lang="cs-CZ" sz="3200" dirty="0" err="1">
                <a:solidFill>
                  <a:srgbClr val="000000"/>
                </a:solidFill>
              </a:rPr>
              <a:t>TSH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dirty="0" err="1">
                <a:solidFill>
                  <a:srgbClr val="000000"/>
                </a:solidFill>
              </a:rPr>
              <a:t>FSH</a:t>
            </a:r>
            <a:r>
              <a:rPr lang="cs-CZ" sz="3200" dirty="0">
                <a:solidFill>
                  <a:srgbClr val="000000"/>
                </a:solidFill>
              </a:rPr>
              <a:t>, </a:t>
            </a:r>
            <a:r>
              <a:rPr lang="cs-CZ" sz="3200" dirty="0" err="1">
                <a:solidFill>
                  <a:srgbClr val="000000"/>
                </a:solidFill>
              </a:rPr>
              <a:t>LH</a:t>
            </a:r>
            <a:r>
              <a:rPr lang="cs-CZ" sz="3200" dirty="0">
                <a:solidFill>
                  <a:srgbClr val="000000"/>
                </a:solidFill>
              </a:rPr>
              <a:t> </a:t>
            </a:r>
          </a:p>
          <a:p>
            <a:pPr marL="400050" lvl="1" indent="-209550">
              <a:buClr>
                <a:schemeClr val="hlink"/>
              </a:buClr>
            </a:pPr>
            <a:endParaRPr lang="cs-CZ" sz="3200" dirty="0">
              <a:solidFill>
                <a:srgbClr val="000000"/>
              </a:solidFill>
            </a:endParaRPr>
          </a:p>
          <a:p>
            <a:pPr lvl="2" indent="-552450"/>
            <a:endParaRPr lang="cs-CZ" sz="3200" dirty="0">
              <a:solidFill>
                <a:srgbClr val="000000"/>
              </a:solidFill>
            </a:endParaRPr>
          </a:p>
          <a:p>
            <a:pPr lvl="2" indent="-552450"/>
            <a:endParaRPr lang="cs-CZ" sz="2800" dirty="0"/>
          </a:p>
        </p:txBody>
      </p:sp>
      <p:sp>
        <p:nvSpPr>
          <p:cNvPr id="116742" name="Text Box 1030"/>
          <p:cNvSpPr txBox="1">
            <a:spLocks noChangeArrowheads="1"/>
          </p:cNvSpPr>
          <p:nvPr/>
        </p:nvSpPr>
        <p:spPr bwMode="auto">
          <a:xfrm>
            <a:off x="609600" y="42672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sz="2000">
              <a:latin typeface="Times New Roman" pitchFamily="18" charset="0"/>
            </a:endParaRPr>
          </a:p>
        </p:txBody>
      </p:sp>
      <p:pic>
        <p:nvPicPr>
          <p:cNvPr id="161794" name="Picture 2" descr="http://www.endokrinni-system.cz/dbpic/hypofyza-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4293095"/>
            <a:ext cx="2988330" cy="2629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2DE791-EA2C-4656-9084-C1103B3EFEC7}" type="slidenum">
              <a:rPr lang="cs-CZ" sz="1400">
                <a:latin typeface="+mn-lt"/>
              </a:rPr>
              <a:pPr algn="r">
                <a:defRPr/>
              </a:pPr>
              <a:t>2</a:t>
            </a:fld>
            <a:endParaRPr lang="cs-CZ" sz="1400">
              <a:latin typeface="+mn-lt"/>
            </a:endParaRP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3669" name="Picture 4" descr="G:\Personnel\Klara\Výuka\Témata výuky\Endokrin\Přehled žla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532813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5186370" cy="1143000"/>
          </a:xfrm>
        </p:spPr>
        <p:txBody>
          <a:bodyPr/>
          <a:lstStyle/>
          <a:p>
            <a:r>
              <a:rPr lang="cs-CZ" dirty="0"/>
              <a:t>Růstový hormon</a:t>
            </a:r>
          </a:p>
        </p:txBody>
      </p:sp>
      <p:sp>
        <p:nvSpPr>
          <p:cNvPr id="14438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dirty="0"/>
              <a:t>Somatotropin - </a:t>
            </a:r>
            <a:r>
              <a:rPr lang="cs-CZ" dirty="0" err="1"/>
              <a:t>STH</a:t>
            </a:r>
            <a:r>
              <a:rPr lang="cs-CZ" dirty="0"/>
              <a:t>, </a:t>
            </a:r>
            <a:r>
              <a:rPr lang="cs-CZ" dirty="0" err="1"/>
              <a:t>GH</a:t>
            </a:r>
            <a:endParaRPr lang="cs-CZ" dirty="0"/>
          </a:p>
          <a:p>
            <a:r>
              <a:rPr lang="cs-CZ" dirty="0"/>
              <a:t>Polypeptid</a:t>
            </a:r>
          </a:p>
          <a:p>
            <a:r>
              <a:rPr lang="cs-CZ" dirty="0"/>
              <a:t>Hlavní význam – růst tkání</a:t>
            </a:r>
          </a:p>
          <a:p>
            <a:r>
              <a:rPr lang="cs-CZ" dirty="0" err="1"/>
              <a:t>Hypofunkce</a:t>
            </a:r>
            <a:r>
              <a:rPr lang="cs-CZ" dirty="0"/>
              <a:t> – u mnohočetných deficitů hypofyzární funkce – vždy stimulační testy</a:t>
            </a:r>
          </a:p>
          <a:p>
            <a:r>
              <a:rPr lang="cs-CZ" dirty="0"/>
              <a:t>Hyperfunkce – u adenomů hypofýzy se sekrecí růstového hormonu – u dospělých akromegalie, u dětí gigantismus. </a:t>
            </a:r>
          </a:p>
          <a:p>
            <a:pPr>
              <a:buNone/>
            </a:pPr>
            <a:r>
              <a:rPr lang="cs-CZ" dirty="0"/>
              <a:t>	Doplnit vyšetření </a:t>
            </a:r>
            <a:r>
              <a:rPr lang="cs-CZ" dirty="0" err="1"/>
              <a:t>IGF</a:t>
            </a:r>
            <a:r>
              <a:rPr lang="cs-CZ" dirty="0"/>
              <a:t>-1</a:t>
            </a:r>
          </a:p>
        </p:txBody>
      </p:sp>
      <p:pic>
        <p:nvPicPr>
          <p:cNvPr id="4" name="Picture 4" descr="Somatotro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58939" y="0"/>
            <a:ext cx="3685061" cy="250030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2" descr="http://arbl.cvmbs.colostate.edu/hbooks/pathphys/endocrine/hypopit/g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684213"/>
            <a:ext cx="6049962" cy="5808662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68325"/>
            <a:ext cx="7772400" cy="762000"/>
          </a:xfrm>
        </p:spPr>
        <p:txBody>
          <a:bodyPr>
            <a:spAutoFit/>
          </a:bodyPr>
          <a:lstStyle/>
          <a:p>
            <a:r>
              <a:rPr lang="cs-CZ"/>
              <a:t>Růstový hormon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800"/>
              <a:t>Řízení s</a:t>
            </a:r>
            <a:r>
              <a:rPr lang="cs-CZ" sz="2800" noProof="1"/>
              <a:t>omatostatin</a:t>
            </a:r>
            <a:r>
              <a:rPr lang="cs-CZ" sz="2800"/>
              <a:t> a somatoliberin. Z</a:t>
            </a:r>
            <a:r>
              <a:rPr lang="cs-CZ" sz="2800" noProof="1"/>
              <a:t>výšená sekrece v noci (</a:t>
            </a:r>
            <a:r>
              <a:rPr lang="cs-CZ" sz="2800"/>
              <a:t>hluboké fáze a</a:t>
            </a:r>
            <a:r>
              <a:rPr lang="cs-CZ" sz="2800" noProof="1"/>
              <a:t> </a:t>
            </a:r>
            <a:r>
              <a:rPr lang="cs-CZ" sz="2800"/>
              <a:t>non REM spánek), hladovění, zátěž (stres)</a:t>
            </a:r>
            <a:r>
              <a:rPr lang="cs-CZ" sz="2800" noProof="1"/>
              <a:t>, </a:t>
            </a:r>
            <a:r>
              <a:rPr lang="cs-CZ" sz="2800"/>
              <a:t>snížení koncentrace volných mastných kyselin.</a:t>
            </a:r>
            <a:r>
              <a:rPr lang="cs-CZ" sz="2800" noProof="1"/>
              <a:t> Ve stáří se sekrece snižuje. </a:t>
            </a:r>
          </a:p>
          <a:p>
            <a:pPr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800" noProof="1"/>
              <a:t>Cílová tkáň</a:t>
            </a:r>
          </a:p>
          <a:p>
            <a:pPr lvl="2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800" noProof="1"/>
              <a:t>játra a tuková tkáň -odbourávání triglyceridů, hyperglykemizující účinky. Tvorba somatomedinů (insuline like factor 1 - IGF 1) </a:t>
            </a:r>
          </a:p>
          <a:p>
            <a:pPr lvl="2">
              <a:lnSpc>
                <a:spcPct val="90000"/>
              </a:lnSpc>
              <a:buSzTx/>
              <a:buFont typeface="Wingdings" pitchFamily="2" charset="2"/>
              <a:buChar char="§"/>
            </a:pPr>
            <a:r>
              <a:rPr lang="cs-CZ" sz="2800" noProof="1"/>
              <a:t>kosti a  chrupavky - prostřednictvím somatomedinů (IGF 1)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0338"/>
            <a:ext cx="8229600" cy="762000"/>
          </a:xfrm>
        </p:spPr>
        <p:txBody>
          <a:bodyPr>
            <a:spAutoFit/>
          </a:bodyPr>
          <a:lstStyle/>
          <a:p>
            <a:r>
              <a:rPr lang="cs-CZ" dirty="0"/>
              <a:t>Růstový hormon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cs-CZ">
                <a:solidFill>
                  <a:srgbClr val="000000"/>
                </a:solidFill>
              </a:rPr>
              <a:t>Úč</a:t>
            </a:r>
            <a:r>
              <a:rPr lang="cs-CZ" noProof="1">
                <a:solidFill>
                  <a:srgbClr val="000000"/>
                </a:solidFill>
              </a:rPr>
              <a:t>inky: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cs-CZ" noProof="1">
                <a:solidFill>
                  <a:srgbClr val="000000"/>
                </a:solidFill>
              </a:rPr>
              <a:t>podporuje růst svalové hmoty (proteoanabolický účinek) 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cs-CZ" noProof="1">
                <a:solidFill>
                  <a:srgbClr val="000000"/>
                </a:solidFill>
              </a:rPr>
              <a:t>podporuje růst pojivové tkáně, kostí a chrupavek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cs-CZ" noProof="1">
                <a:solidFill>
                  <a:srgbClr val="000000"/>
                </a:solidFill>
              </a:rPr>
              <a:t>štěpí tuky, jako zdroj energie pro anabolismus (přímý lipolytický účinek) 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cs-CZ" noProof="1">
                <a:solidFill>
                  <a:srgbClr val="000000"/>
                </a:solidFill>
              </a:rPr>
              <a:t>snižuje zpracovávání glukózy (zdrojem energie jsou volné mastné kyseliny, glukóza zůstává v krvi a zvyšuje se glykémie)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cs-CZ" noProof="1">
                <a:solidFill>
                  <a:srgbClr val="000000"/>
                </a:solidFill>
              </a:rPr>
              <a:t>zadržuje ionty Na</a:t>
            </a:r>
            <a:r>
              <a:rPr lang="cs-CZ" baseline="30000" noProof="1">
                <a:solidFill>
                  <a:srgbClr val="000000"/>
                </a:solidFill>
              </a:rPr>
              <a:t>+</a:t>
            </a:r>
            <a:r>
              <a:rPr lang="cs-CZ" noProof="1">
                <a:solidFill>
                  <a:srgbClr val="000000"/>
                </a:solidFill>
              </a:rPr>
              <a:t>, K</a:t>
            </a:r>
            <a:r>
              <a:rPr lang="cs-CZ" baseline="30000" noProof="1">
                <a:solidFill>
                  <a:srgbClr val="000000"/>
                </a:solidFill>
              </a:rPr>
              <a:t>+</a:t>
            </a:r>
            <a:r>
              <a:rPr lang="cs-CZ" noProof="1">
                <a:solidFill>
                  <a:srgbClr val="000000"/>
                </a:solidFill>
              </a:rPr>
              <a:t>, Cl</a:t>
            </a:r>
            <a:r>
              <a:rPr lang="cs-CZ" baseline="30000" noProof="1">
                <a:solidFill>
                  <a:srgbClr val="000000"/>
                </a:solidFill>
              </a:rPr>
              <a:t>-</a:t>
            </a:r>
            <a:r>
              <a:rPr lang="cs-CZ" noProof="1">
                <a:solidFill>
                  <a:srgbClr val="000000"/>
                </a:solidFill>
              </a:rPr>
              <a:t>, Mg</a:t>
            </a:r>
            <a:r>
              <a:rPr lang="cs-CZ" baseline="30000" noProof="1">
                <a:solidFill>
                  <a:srgbClr val="000000"/>
                </a:solidFill>
              </a:rPr>
              <a:t>2+</a:t>
            </a:r>
            <a:r>
              <a:rPr lang="cs-CZ" noProof="1">
                <a:solidFill>
                  <a:srgbClr val="000000"/>
                </a:solidFill>
              </a:rPr>
              <a:t>, PO</a:t>
            </a:r>
            <a:r>
              <a:rPr lang="cs-CZ" baseline="-25000" noProof="1">
                <a:solidFill>
                  <a:srgbClr val="000000"/>
                </a:solidFill>
              </a:rPr>
              <a:t>4</a:t>
            </a:r>
            <a:r>
              <a:rPr lang="cs-CZ" baseline="30000" noProof="1">
                <a:solidFill>
                  <a:srgbClr val="000000"/>
                </a:solidFill>
              </a:rPr>
              <a:t>3-</a:t>
            </a:r>
            <a:endParaRPr lang="cs-CZ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9750"/>
            <a:ext cx="8305800" cy="762000"/>
          </a:xfrm>
        </p:spPr>
        <p:txBody>
          <a:bodyPr>
            <a:spAutoFit/>
          </a:bodyPr>
          <a:lstStyle/>
          <a:p>
            <a:r>
              <a:rPr lang="cs-CZ" dirty="0"/>
              <a:t>Hypersekrece </a:t>
            </a:r>
            <a:r>
              <a:rPr lang="cs-CZ" dirty="0" err="1"/>
              <a:t>STH</a:t>
            </a:r>
            <a:r>
              <a:rPr lang="cs-CZ" dirty="0"/>
              <a:t> v  dětství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628775"/>
            <a:ext cx="6481763" cy="44958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cs-CZ" sz="3600" noProof="1">
                <a:solidFill>
                  <a:srgbClr val="CC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cs-CZ" sz="3600" noProof="1"/>
              <a:t>Gigantismus</a:t>
            </a:r>
          </a:p>
          <a:p>
            <a:pPr>
              <a:buFont typeface="Wingdings" pitchFamily="2" charset="2"/>
              <a:buNone/>
            </a:pPr>
            <a:r>
              <a:rPr lang="cs-CZ" noProof="1"/>
              <a:t>	zvýšená tvorba STH před uzavřením růstových chrupavek</a:t>
            </a:r>
          </a:p>
          <a:p>
            <a:pPr lvl="1"/>
            <a:r>
              <a:rPr lang="cs-CZ" noProof="1"/>
              <a:t>nadměrný vzrůst (</a:t>
            </a:r>
            <a:r>
              <a:rPr lang="cs-CZ"/>
              <a:t>220-240 cm)</a:t>
            </a:r>
            <a:endParaRPr lang="cs-CZ" noProof="1"/>
          </a:p>
          <a:p>
            <a:pPr lvl="1"/>
            <a:r>
              <a:rPr lang="cs-CZ" noProof="1"/>
              <a:t>někdy i snížené  IQ</a:t>
            </a:r>
          </a:p>
          <a:p>
            <a:pPr lvl="1"/>
            <a:r>
              <a:rPr lang="cs-CZ" noProof="1"/>
              <a:t>poruchy metabolismu (cukrů, tuků, minerálů)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  <p:pic>
        <p:nvPicPr>
          <p:cNvPr id="36868" name="Picture 4" descr="D:\Dokumenty\Klara\Endokrino\postcard-gigantismus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563" y="2781300"/>
            <a:ext cx="26114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9113"/>
            <a:ext cx="8382000" cy="762000"/>
          </a:xfrm>
        </p:spPr>
        <p:txBody>
          <a:bodyPr>
            <a:spAutoFit/>
          </a:bodyPr>
          <a:lstStyle/>
          <a:p>
            <a:r>
              <a:rPr lang="cs-CZ" dirty="0"/>
              <a:t>Hypersekrece </a:t>
            </a:r>
            <a:r>
              <a:rPr lang="cs-CZ" dirty="0" err="1"/>
              <a:t>STH</a:t>
            </a:r>
            <a:r>
              <a:rPr lang="cs-CZ" dirty="0"/>
              <a:t> v  dospělos</a:t>
            </a:r>
            <a:r>
              <a:rPr lang="cs-CZ" dirty="0">
                <a:solidFill>
                  <a:schemeClr val="folHlink"/>
                </a:solidFill>
              </a:rPr>
              <a:t>ti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296863" indent="-296863">
              <a:buSzTx/>
              <a:buFont typeface="Wingdings" pitchFamily="2" charset="2"/>
              <a:buChar char="§"/>
            </a:pPr>
            <a:r>
              <a:rPr lang="cs-CZ"/>
              <a:t>Akromegalie</a:t>
            </a:r>
          </a:p>
          <a:p>
            <a:pPr marL="296863" indent="-296863">
              <a:buFont typeface="Wingdings" pitchFamily="2" charset="2"/>
              <a:buNone/>
            </a:pPr>
            <a:r>
              <a:rPr lang="cs-CZ" sz="2800" noProof="1"/>
              <a:t>   zvýšená tvorba STH po uzavření růstových chrupavek</a:t>
            </a:r>
          </a:p>
          <a:p>
            <a:pPr marL="1123950" lvl="2" indent="-446088">
              <a:buClr>
                <a:schemeClr val="tx2"/>
              </a:buClr>
            </a:pPr>
            <a:r>
              <a:rPr lang="cs-CZ"/>
              <a:t>růst membranózních kostí a chrupavek </a:t>
            </a:r>
          </a:p>
          <a:p>
            <a:pPr marL="1123950" lvl="2" indent="-446088" algn="just">
              <a:buClr>
                <a:schemeClr val="tx2"/>
              </a:buClr>
            </a:pPr>
            <a:r>
              <a:rPr lang="cs-CZ"/>
              <a:t>růst měkkých tkání (zvětšování orgánů)</a:t>
            </a:r>
          </a:p>
          <a:p>
            <a:pPr marL="1123950" lvl="2" indent="-446088" algn="just">
              <a:buClr>
                <a:schemeClr val="tx2"/>
              </a:buClr>
            </a:pPr>
            <a:r>
              <a:rPr lang="cs-CZ"/>
              <a:t>nadměrné pocení a nepříjemný zápach, mastná kůže</a:t>
            </a:r>
          </a:p>
          <a:p>
            <a:pPr marL="1123950" lvl="2" indent="-446088" algn="just">
              <a:buClr>
                <a:schemeClr val="tx2"/>
              </a:buClr>
            </a:pPr>
            <a:r>
              <a:rPr lang="cs-CZ"/>
              <a:t>svalová slabost a únava</a:t>
            </a:r>
          </a:p>
          <a:p>
            <a:pPr marL="1123950" lvl="2" indent="-446088" algn="just">
              <a:buClr>
                <a:schemeClr val="tx2"/>
              </a:buClr>
            </a:pPr>
            <a:r>
              <a:rPr lang="cs-CZ"/>
              <a:t>porucha metabolismu tuků, cukrů a minerálů (riziko vzniku diabetu) </a:t>
            </a:r>
          </a:p>
          <a:p>
            <a:pPr marL="1123950" lvl="2" indent="-446088" algn="just">
              <a:buClr>
                <a:schemeClr val="tx2"/>
              </a:buClr>
            </a:pPr>
            <a:r>
              <a:rPr lang="cs-CZ"/>
              <a:t>příznaky dané adenomem (</a:t>
            </a:r>
            <a:r>
              <a:rPr lang="cs-CZ">
                <a:sym typeface="Wingdings" pitchFamily="2" charset="2"/>
              </a:rPr>
              <a:t>)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http://i.idnes.cz/10/043/gal/VED32a2e5_121714_13818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5472608" cy="55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8313"/>
            <a:ext cx="8229600" cy="762000"/>
          </a:xfrm>
        </p:spPr>
        <p:txBody>
          <a:bodyPr>
            <a:spAutoFit/>
          </a:bodyPr>
          <a:lstStyle/>
          <a:p>
            <a:r>
              <a:rPr lang="cs-CZ"/>
              <a:t>Hyposekrece STH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cs-CZ"/>
              <a:t>Nanismus</a:t>
            </a:r>
          </a:p>
          <a:p>
            <a:pPr>
              <a:buFont typeface="Wingdings" pitchFamily="2" charset="2"/>
              <a:buNone/>
            </a:pPr>
            <a:r>
              <a:rPr lang="cs-CZ" sz="2400" noProof="1"/>
              <a:t>   snížená tvorba STH v dětství</a:t>
            </a:r>
          </a:p>
          <a:p>
            <a:pPr lvl="2">
              <a:buClr>
                <a:schemeClr val="tx2"/>
              </a:buClr>
            </a:pPr>
            <a:r>
              <a:rPr lang="cs-CZ" noProof="1"/>
              <a:t> proporcionální porucha růstu 	</a:t>
            </a:r>
          </a:p>
          <a:p>
            <a:pPr lvl="2">
              <a:buClr>
                <a:schemeClr val="tx2"/>
              </a:buClr>
            </a:pPr>
            <a:r>
              <a:rPr lang="cs-CZ" noProof="1">
                <a:sym typeface="Wingdings" pitchFamily="2" charset="2"/>
              </a:rPr>
              <a:t> </a:t>
            </a:r>
            <a:r>
              <a:rPr lang="cs-CZ" noProof="1"/>
              <a:t>výkonnost svalů</a:t>
            </a:r>
          </a:p>
          <a:p>
            <a:pPr lvl="2">
              <a:buClr>
                <a:schemeClr val="tx2"/>
              </a:buClr>
            </a:pPr>
            <a:r>
              <a:rPr lang="cs-CZ" noProof="1">
                <a:sym typeface="Wingdings" pitchFamily="2" charset="2"/>
              </a:rPr>
              <a:t> </a:t>
            </a:r>
            <a:r>
              <a:rPr lang="cs-CZ" noProof="1"/>
              <a:t>denzity kostí</a:t>
            </a:r>
          </a:p>
          <a:p>
            <a:pPr lvl="2">
              <a:buClr>
                <a:schemeClr val="tx2"/>
              </a:buClr>
            </a:pPr>
            <a:r>
              <a:rPr lang="cs-CZ" noProof="1"/>
              <a:t>poruchy metabolismu</a:t>
            </a:r>
          </a:p>
          <a:p>
            <a:pPr lvl="1">
              <a:buClr>
                <a:schemeClr val="folHlink"/>
              </a:buClr>
              <a:buFont typeface="Wingdings" pitchFamily="2" charset="2"/>
              <a:buNone/>
            </a:pPr>
            <a:endParaRPr lang="cs-CZ" sz="2400" noProof="1"/>
          </a:p>
          <a:p>
            <a:pPr>
              <a:buFont typeface="Wingdings" pitchFamily="2" charset="2"/>
              <a:buNone/>
            </a:pPr>
            <a:r>
              <a:rPr lang="cs-CZ" sz="2400"/>
              <a:t>  s</a:t>
            </a:r>
            <a:r>
              <a:rPr lang="cs-CZ" sz="2400" noProof="1"/>
              <a:t>nížená tvorba STH v dospělosti</a:t>
            </a:r>
          </a:p>
          <a:p>
            <a:pPr lvl="2">
              <a:buClr>
                <a:schemeClr val="tx2"/>
              </a:buClr>
            </a:pPr>
            <a:r>
              <a:rPr lang="cs-CZ" noProof="1">
                <a:sym typeface="Wingdings" pitchFamily="2" charset="2"/>
              </a:rPr>
              <a:t> </a:t>
            </a:r>
            <a:r>
              <a:rPr lang="cs-CZ" noProof="1"/>
              <a:t>výkonnost svalů, </a:t>
            </a:r>
            <a:r>
              <a:rPr lang="cs-CZ" noProof="1">
                <a:sym typeface="Wingdings" pitchFamily="2" charset="2"/>
              </a:rPr>
              <a:t> </a:t>
            </a:r>
            <a:r>
              <a:rPr lang="cs-CZ" noProof="1"/>
              <a:t>denzity kostí, poruchy metabolismu tuků, cukrů a minerálů	</a:t>
            </a:r>
            <a:r>
              <a:rPr lang="cs-CZ" noProof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IGF-1</a:t>
            </a:r>
          </a:p>
        </p:txBody>
      </p:sp>
      <p:sp>
        <p:nvSpPr>
          <p:cNvPr id="14541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/>
              <a:t>Inzulinu podobný růstový faktor, zprostředkovává účinky STH</a:t>
            </a:r>
          </a:p>
          <a:p>
            <a:r>
              <a:rPr lang="cs-CZ"/>
              <a:t>Jeho hlavním nosičem je IGFBP 3</a:t>
            </a:r>
          </a:p>
          <a:p>
            <a:r>
              <a:rPr lang="cs-CZ"/>
              <a:t>Základní vyšetření při diagnostice akromegalie a gigantismu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6043626" cy="1143000"/>
          </a:xfrm>
        </p:spPr>
        <p:txBody>
          <a:bodyPr/>
          <a:lstStyle/>
          <a:p>
            <a:r>
              <a:rPr lang="cs-CZ" dirty="0"/>
              <a:t>Prolaktin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928802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skládá se ze 198 </a:t>
            </a:r>
            <a:r>
              <a:rPr lang="cs-CZ" sz="2800" dirty="0" err="1"/>
              <a:t>AK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jednoduchý </a:t>
            </a:r>
            <a:r>
              <a:rPr lang="cs-CZ" sz="2800" dirty="0" err="1"/>
              <a:t>polypeptidový</a:t>
            </a:r>
            <a:r>
              <a:rPr lang="cs-CZ" sz="2800" dirty="0"/>
              <a:t> řetězec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fyziologická úloha – zahájení a udržení laktace 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vyskytuje se i ve formě polymerů</a:t>
            </a:r>
          </a:p>
          <a:p>
            <a:pPr>
              <a:lnSpc>
                <a:spcPct val="80000"/>
              </a:lnSpc>
            </a:pPr>
            <a:r>
              <a:rPr lang="cs-CZ" sz="2800" dirty="0" err="1"/>
              <a:t>srukturálně</a:t>
            </a:r>
            <a:r>
              <a:rPr lang="cs-CZ" sz="2800" dirty="0"/>
              <a:t> podobný </a:t>
            </a:r>
            <a:r>
              <a:rPr lang="cs-CZ" sz="2800" dirty="0" err="1"/>
              <a:t>HGH</a:t>
            </a:r>
            <a:r>
              <a:rPr lang="cs-CZ" sz="2800" dirty="0"/>
              <a:t> a </a:t>
            </a:r>
            <a:r>
              <a:rPr lang="cs-CZ" sz="2800" dirty="0" err="1"/>
              <a:t>HPL</a:t>
            </a:r>
            <a:r>
              <a:rPr lang="cs-CZ" sz="2800" dirty="0"/>
              <a:t> (placentárnímu </a:t>
            </a:r>
            <a:r>
              <a:rPr lang="cs-CZ" sz="2800" dirty="0" err="1"/>
              <a:t>laktogenu</a:t>
            </a:r>
            <a:r>
              <a:rPr lang="cs-CZ" sz="2800" dirty="0"/>
              <a:t>)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mw </a:t>
            </a:r>
            <a:r>
              <a:rPr lang="en-GB" sz="2800" dirty="0">
                <a:sym typeface="Symbol" pitchFamily="18" charset="2"/>
              </a:rPr>
              <a:t> </a:t>
            </a:r>
            <a:r>
              <a:rPr lang="en-GB" sz="2800" dirty="0"/>
              <a:t>22</a:t>
            </a:r>
            <a:r>
              <a:rPr lang="cs-CZ" sz="2800" dirty="0"/>
              <a:t> </a:t>
            </a:r>
            <a:r>
              <a:rPr lang="en-GB" sz="2800" dirty="0"/>
              <a:t>500</a:t>
            </a: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/>
              <a:t>je </a:t>
            </a:r>
            <a:r>
              <a:rPr lang="cs-CZ" sz="2800" dirty="0" err="1"/>
              <a:t>secernován</a:t>
            </a:r>
            <a:r>
              <a:rPr lang="cs-CZ" sz="2800" dirty="0"/>
              <a:t> </a:t>
            </a:r>
            <a:r>
              <a:rPr lang="cs-CZ" sz="2800" dirty="0" err="1"/>
              <a:t>eosinofilními</a:t>
            </a:r>
            <a:r>
              <a:rPr lang="cs-CZ" sz="2800" dirty="0"/>
              <a:t> buňkami předního laloku hypofýzy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složitá regulace sekrece, nejdůležitější inhibitor je dopamin</a:t>
            </a:r>
          </a:p>
        </p:txBody>
      </p:sp>
      <p:pic>
        <p:nvPicPr>
          <p:cNvPr id="4" name="Picture 4" descr="PRL_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10260" y="0"/>
            <a:ext cx="3333740" cy="250030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Hormony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700"/>
              <a:t>Hormony jsou endogenní, tělu vlastní látky produkované specializovanými buňkami a jimi vylučované do okolí.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Parahormony, tkáňové hormony – nejsou tvořeny specializovanými buňkami – histamin, kininy, prostaglandiny</a:t>
            </a:r>
          </a:p>
          <a:p>
            <a:pPr>
              <a:lnSpc>
                <a:spcPct val="80000"/>
              </a:lnSpc>
            </a:pPr>
            <a:r>
              <a:rPr lang="cs-CZ" sz="2700"/>
              <a:t>Sekrece: 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kontinuální (tyroidální hormony)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 diurnálním rytmem (kortizol)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 měsíčním rytmem (menstruační cyklus)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sezónní rytmus (parathormon)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6" descr="http://arbl.cvmbs.colostate.edu/hbooks/pathphys/endocrine/hypopit/prolactin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481138"/>
            <a:ext cx="5184775" cy="4903787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Formy prolaktinu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8497888" cy="5040312"/>
          </a:xfrm>
        </p:spPr>
        <p:txBody>
          <a:bodyPr/>
          <a:lstStyle/>
          <a:p>
            <a:pPr lvl="1">
              <a:buClr>
                <a:schemeClr val="hlink"/>
              </a:buClr>
            </a:pPr>
            <a:r>
              <a:rPr lang="cs-CZ">
                <a:cs typeface="Arial" pitchFamily="34" charset="0"/>
              </a:rPr>
              <a:t>„little“</a:t>
            </a:r>
            <a:r>
              <a:rPr lang="en-US">
                <a:cs typeface="Arial" pitchFamily="34" charset="0"/>
              </a:rPr>
              <a:t> PRL</a:t>
            </a:r>
            <a:endParaRPr lang="en-US">
              <a:cs typeface="Times New Roman" pitchFamily="18" charset="0"/>
            </a:endParaRPr>
          </a:p>
          <a:p>
            <a:pPr lvl="2"/>
            <a:r>
              <a:rPr lang="en-US">
                <a:cs typeface="Arial" pitchFamily="34" charset="0"/>
              </a:rPr>
              <a:t>MW 23 </a:t>
            </a:r>
            <a:r>
              <a:rPr lang="cs-CZ">
                <a:cs typeface="Arial" pitchFamily="34" charset="0"/>
              </a:rPr>
              <a:t>kD</a:t>
            </a:r>
            <a:endParaRPr lang="en-US">
              <a:cs typeface="Times New Roman" pitchFamily="18" charset="0"/>
            </a:endParaRPr>
          </a:p>
          <a:p>
            <a:pPr lvl="2"/>
            <a:r>
              <a:rPr lang="en-US">
                <a:cs typeface="Arial" pitchFamily="34" charset="0"/>
              </a:rPr>
              <a:t>N</a:t>
            </a:r>
            <a:r>
              <a:rPr lang="cs-CZ">
                <a:cs typeface="Arial" pitchFamily="34" charset="0"/>
              </a:rPr>
              <a:t>e</a:t>
            </a:r>
            <a:r>
              <a:rPr lang="en-US">
                <a:cs typeface="Arial" pitchFamily="34" charset="0"/>
              </a:rPr>
              <a:t>gly</a:t>
            </a:r>
            <a:r>
              <a:rPr lang="cs-CZ"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os</a:t>
            </a:r>
            <a:r>
              <a:rPr lang="cs-CZ">
                <a:cs typeface="Arial" pitchFamily="34" charset="0"/>
              </a:rPr>
              <a:t>y</a:t>
            </a:r>
            <a:r>
              <a:rPr lang="en-US">
                <a:cs typeface="Arial" pitchFamily="34" charset="0"/>
              </a:rPr>
              <a:t>l</a:t>
            </a:r>
            <a:r>
              <a:rPr lang="cs-CZ">
                <a:cs typeface="Arial" pitchFamily="34" charset="0"/>
              </a:rPr>
              <a:t>ovaný</a:t>
            </a:r>
            <a:r>
              <a:rPr lang="en-US">
                <a:cs typeface="Arial" pitchFamily="34" charset="0"/>
              </a:rPr>
              <a:t> monomer</a:t>
            </a:r>
            <a:endParaRPr lang="en-US">
              <a:cs typeface="Times New Roman" pitchFamily="18" charset="0"/>
            </a:endParaRPr>
          </a:p>
          <a:p>
            <a:pPr lvl="2"/>
            <a:r>
              <a:rPr lang="cs-CZ">
                <a:cs typeface="Arial" pitchFamily="34" charset="0"/>
              </a:rPr>
              <a:t>Vysoká</a:t>
            </a:r>
            <a:r>
              <a:rPr lang="en-US">
                <a:cs typeface="Arial" pitchFamily="34" charset="0"/>
              </a:rPr>
              <a:t> bioa</a:t>
            </a:r>
            <a:r>
              <a:rPr lang="cs-CZ"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tivit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a imunorea</a:t>
            </a:r>
            <a:r>
              <a:rPr lang="cs-CZ"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tivit</a:t>
            </a:r>
            <a:r>
              <a:rPr lang="cs-CZ">
                <a:cs typeface="Arial" pitchFamily="34" charset="0"/>
              </a:rPr>
              <a:t>a</a:t>
            </a:r>
          </a:p>
          <a:p>
            <a:pPr lvl="2"/>
            <a:endParaRPr lang="en-US">
              <a:cs typeface="Times New Roman" pitchFamily="18" charset="0"/>
            </a:endParaRPr>
          </a:p>
          <a:p>
            <a:pPr lvl="1">
              <a:buClr>
                <a:schemeClr val="hlink"/>
              </a:buClr>
            </a:pPr>
            <a:r>
              <a:rPr lang="en-US">
                <a:cs typeface="Arial" pitchFamily="34" charset="0"/>
              </a:rPr>
              <a:t>Gly</a:t>
            </a:r>
            <a:r>
              <a:rPr lang="cs-CZ"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os</a:t>
            </a:r>
            <a:r>
              <a:rPr lang="cs-CZ">
                <a:cs typeface="Arial" pitchFamily="34" charset="0"/>
              </a:rPr>
              <a:t>y</a:t>
            </a:r>
            <a:r>
              <a:rPr lang="en-US">
                <a:cs typeface="Arial" pitchFamily="34" charset="0"/>
              </a:rPr>
              <a:t>l</a:t>
            </a:r>
            <a:r>
              <a:rPr lang="cs-CZ">
                <a:cs typeface="Arial" pitchFamily="34" charset="0"/>
              </a:rPr>
              <a:t>ovaný</a:t>
            </a:r>
            <a:r>
              <a:rPr lang="en-US">
                <a:cs typeface="Arial" pitchFamily="34" charset="0"/>
              </a:rPr>
              <a:t> PRL (G-PRL)</a:t>
            </a:r>
            <a:endParaRPr lang="en-US">
              <a:cs typeface="Times New Roman" pitchFamily="18" charset="0"/>
            </a:endParaRPr>
          </a:p>
          <a:p>
            <a:pPr lvl="2"/>
            <a:r>
              <a:rPr lang="en-US">
                <a:cs typeface="Arial" pitchFamily="34" charset="0"/>
              </a:rPr>
              <a:t>MW 25 k</a:t>
            </a:r>
            <a:r>
              <a:rPr lang="cs-CZ">
                <a:cs typeface="Arial" pitchFamily="34" charset="0"/>
              </a:rPr>
              <a:t>D</a:t>
            </a:r>
            <a:endParaRPr lang="en-US">
              <a:cs typeface="Times New Roman" pitchFamily="18" charset="0"/>
            </a:endParaRPr>
          </a:p>
          <a:p>
            <a:pPr lvl="2"/>
            <a:r>
              <a:rPr lang="cs-CZ">
                <a:cs typeface="Arial" pitchFamily="34" charset="0"/>
              </a:rPr>
              <a:t>Snížená</a:t>
            </a:r>
            <a:r>
              <a:rPr lang="en-US">
                <a:cs typeface="Arial" pitchFamily="34" charset="0"/>
              </a:rPr>
              <a:t> bioa</a:t>
            </a:r>
            <a:r>
              <a:rPr lang="cs-CZ"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tivit</a:t>
            </a:r>
            <a:r>
              <a:rPr lang="cs-CZ">
                <a:cs typeface="Arial" pitchFamily="34" charset="0"/>
              </a:rPr>
              <a:t>a</a:t>
            </a:r>
            <a:r>
              <a:rPr lang="en-US">
                <a:cs typeface="Arial" pitchFamily="34" charset="0"/>
              </a:rPr>
              <a:t> a imunorea</a:t>
            </a:r>
            <a:r>
              <a:rPr lang="cs-CZ"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tivit</a:t>
            </a:r>
            <a:r>
              <a:rPr lang="cs-CZ">
                <a:cs typeface="Arial" pitchFamily="34" charset="0"/>
              </a:rPr>
              <a:t>a</a:t>
            </a:r>
            <a:endParaRPr lang="en-US">
              <a:cs typeface="Times New Roman" pitchFamily="18" charset="0"/>
            </a:endParaRPr>
          </a:p>
          <a:p>
            <a:pPr lvl="2"/>
            <a:r>
              <a:rPr lang="cs-CZ">
                <a:cs typeface="Arial" pitchFamily="34" charset="0"/>
              </a:rPr>
              <a:t>Převládající forma v p</a:t>
            </a:r>
            <a:r>
              <a:rPr lang="en-US">
                <a:cs typeface="Arial" pitchFamily="34" charset="0"/>
              </a:rPr>
              <a:t>lasm</a:t>
            </a:r>
            <a:r>
              <a:rPr lang="cs-CZ">
                <a:cs typeface="Arial" pitchFamily="34" charset="0"/>
              </a:rPr>
              <a:t>ě</a:t>
            </a:r>
            <a:r>
              <a:rPr lang="en-US">
                <a:cs typeface="Arial" pitchFamily="34" charset="0"/>
              </a:rPr>
              <a:t>.</a:t>
            </a:r>
          </a:p>
        </p:txBody>
      </p:sp>
      <p:graphicFrame>
        <p:nvGraphicFramePr>
          <p:cNvPr id="151556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04025" y="1628775"/>
          <a:ext cx="1928813" cy="1995488"/>
        </p:xfrm>
        <a:graphic>
          <a:graphicData uri="http://schemas.openxmlformats.org/presentationml/2006/ole">
            <p:oleObj spid="_x0000_s151570" name="Fotografie" r:id="rId3" imgW="1371429" imgH="1419048" progId="">
              <p:embed/>
            </p:oleObj>
          </a:graphicData>
        </a:graphic>
      </p:graphicFrame>
      <p:graphicFrame>
        <p:nvGraphicFramePr>
          <p:cNvPr id="151557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00788" y="4057650"/>
          <a:ext cx="2843212" cy="1785938"/>
        </p:xfrm>
        <a:graphic>
          <a:graphicData uri="http://schemas.openxmlformats.org/presentationml/2006/ole">
            <p:oleObj spid="_x0000_s151571" name="Fotografie" r:id="rId4" imgW="1895238" imgH="1190476" progId="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Formy prolaktinu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8497888" cy="5040312"/>
          </a:xfrm>
        </p:spPr>
        <p:txBody>
          <a:bodyPr/>
          <a:lstStyle/>
          <a:p>
            <a:pPr lvl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>
                <a:cs typeface="Arial" pitchFamily="34" charset="0"/>
              </a:rPr>
              <a:t>„Big“</a:t>
            </a:r>
            <a:r>
              <a:rPr lang="en-US">
                <a:cs typeface="Arial" pitchFamily="34" charset="0"/>
              </a:rPr>
              <a:t> </a:t>
            </a:r>
            <a:r>
              <a:rPr lang="cs-CZ">
                <a:cs typeface="Arial" pitchFamily="34" charset="0"/>
              </a:rPr>
              <a:t>prolaktin</a:t>
            </a:r>
            <a:endParaRPr lang="en-US">
              <a:cs typeface="Times New Roman" pitchFamily="18" charset="0"/>
            </a:endParaRPr>
          </a:p>
          <a:p>
            <a:pPr lvl="2"/>
            <a:r>
              <a:rPr lang="en-US" sz="2000">
                <a:cs typeface="Arial" pitchFamily="34" charset="0"/>
              </a:rPr>
              <a:t>MW 50</a:t>
            </a:r>
            <a:r>
              <a:rPr lang="cs-CZ" sz="2000">
                <a:cs typeface="Arial" pitchFamily="34" charset="0"/>
              </a:rPr>
              <a:t> - 70</a:t>
            </a:r>
            <a:r>
              <a:rPr lang="en-US" sz="2000">
                <a:cs typeface="Arial" pitchFamily="34" charset="0"/>
              </a:rPr>
              <a:t> k</a:t>
            </a:r>
            <a:r>
              <a:rPr lang="cs-CZ" sz="2000">
                <a:cs typeface="Arial" pitchFamily="34" charset="0"/>
              </a:rPr>
              <a:t>D</a:t>
            </a:r>
            <a:r>
              <a:rPr lang="en-US" sz="2000">
                <a:cs typeface="Arial" pitchFamily="34" charset="0"/>
              </a:rPr>
              <a:t/>
            </a:r>
            <a:br>
              <a:rPr lang="en-US" sz="2000">
                <a:cs typeface="Arial" pitchFamily="34" charset="0"/>
              </a:rPr>
            </a:br>
            <a:r>
              <a:rPr lang="en-US" sz="2000">
                <a:cs typeface="Arial" pitchFamily="34" charset="0"/>
              </a:rPr>
              <a:t>	</a:t>
            </a:r>
            <a:r>
              <a:rPr lang="cs-CZ" sz="2000">
                <a:cs typeface="Arial" pitchFamily="34" charset="0"/>
              </a:rPr>
              <a:t>směs</a:t>
            </a:r>
            <a:r>
              <a:rPr lang="en-US" sz="2000">
                <a:cs typeface="Arial" pitchFamily="34" charset="0"/>
              </a:rPr>
              <a:t> di- a trimer</a:t>
            </a:r>
            <a:r>
              <a:rPr lang="cs-CZ" sz="2000">
                <a:cs typeface="Arial" pitchFamily="34" charset="0"/>
              </a:rPr>
              <a:t>ů</a:t>
            </a:r>
            <a:r>
              <a:rPr lang="en-US" sz="2000">
                <a:cs typeface="Arial" pitchFamily="34" charset="0"/>
              </a:rPr>
              <a:t> G-PRL</a:t>
            </a:r>
            <a:br>
              <a:rPr lang="en-US" sz="2000">
                <a:cs typeface="Arial" pitchFamily="34" charset="0"/>
              </a:rPr>
            </a:br>
            <a:r>
              <a:rPr lang="en-US" sz="2000">
                <a:cs typeface="Arial" pitchFamily="34" charset="0"/>
              </a:rPr>
              <a:t>	</a:t>
            </a:r>
            <a:r>
              <a:rPr lang="cs-CZ" sz="2000">
                <a:cs typeface="Arial" pitchFamily="34" charset="0"/>
              </a:rPr>
              <a:t>zhoršená vazba na </a:t>
            </a:r>
            <a:r>
              <a:rPr lang="en-US" sz="2000">
                <a:cs typeface="Arial" pitchFamily="34" charset="0"/>
              </a:rPr>
              <a:t>receptor </a:t>
            </a:r>
            <a:endParaRPr lang="en-US" sz="2000">
              <a:cs typeface="Times New Roman" pitchFamily="18" charset="0"/>
            </a:endParaRPr>
          </a:p>
          <a:p>
            <a:pPr lvl="2"/>
            <a:r>
              <a:rPr lang="cs-CZ" sz="2000">
                <a:cs typeface="Arial" pitchFamily="34" charset="0"/>
              </a:rPr>
              <a:t>může se změnit v malý</a:t>
            </a:r>
            <a:r>
              <a:rPr lang="en-US" sz="2000">
                <a:cs typeface="Arial" pitchFamily="34" charset="0"/>
              </a:rPr>
              <a:t> PRL</a:t>
            </a:r>
            <a:endParaRPr lang="cs-CZ" sz="2000">
              <a:cs typeface="Arial" pitchFamily="34" charset="0"/>
            </a:endParaRPr>
          </a:p>
          <a:p>
            <a:pPr lvl="2"/>
            <a:endParaRPr lang="en-US">
              <a:cs typeface="Times New Roman" pitchFamily="18" charset="0"/>
            </a:endParaRPr>
          </a:p>
          <a:p>
            <a:pPr>
              <a:buSzTx/>
              <a:buFont typeface="Wingdings" pitchFamily="2" charset="2"/>
              <a:buChar char="§"/>
            </a:pPr>
            <a:r>
              <a:rPr lang="cs-CZ" sz="2800">
                <a:cs typeface="Arial" pitchFamily="34" charset="0"/>
              </a:rPr>
              <a:t>makroprolaktin</a:t>
            </a:r>
            <a:endParaRPr lang="en-US" sz="2800">
              <a:cs typeface="Times New Roman" pitchFamily="18" charset="0"/>
            </a:endParaRPr>
          </a:p>
          <a:p>
            <a:pPr lvl="2"/>
            <a:r>
              <a:rPr lang="en-US" sz="2000">
                <a:cs typeface="Arial" pitchFamily="34" charset="0"/>
              </a:rPr>
              <a:t>MW 1</a:t>
            </a:r>
            <a:r>
              <a:rPr lang="cs-CZ" sz="2000">
                <a:cs typeface="Arial" pitchFamily="34" charset="0"/>
              </a:rPr>
              <a:t>5</a:t>
            </a:r>
            <a:r>
              <a:rPr lang="en-US" sz="2000">
                <a:cs typeface="Arial" pitchFamily="34" charset="0"/>
              </a:rPr>
              <a:t>0</a:t>
            </a:r>
            <a:r>
              <a:rPr lang="cs-CZ" sz="2000">
                <a:cs typeface="Arial" pitchFamily="34" charset="0"/>
              </a:rPr>
              <a:t> - 170</a:t>
            </a:r>
            <a:r>
              <a:rPr lang="en-US" sz="2000">
                <a:cs typeface="Arial" pitchFamily="34" charset="0"/>
              </a:rPr>
              <a:t> k</a:t>
            </a:r>
            <a:r>
              <a:rPr lang="cs-CZ" sz="2000">
                <a:cs typeface="Arial" pitchFamily="34" charset="0"/>
              </a:rPr>
              <a:t>D</a:t>
            </a:r>
            <a:r>
              <a:rPr lang="en-US" sz="2000">
                <a:cs typeface="Arial" pitchFamily="34" charset="0"/>
              </a:rPr>
              <a:t/>
            </a:r>
            <a:br>
              <a:rPr lang="en-US" sz="2000">
                <a:cs typeface="Arial" pitchFamily="34" charset="0"/>
              </a:rPr>
            </a:br>
            <a:r>
              <a:rPr lang="cs-CZ" sz="2000">
                <a:cs typeface="Arial" pitchFamily="34" charset="0"/>
              </a:rPr>
              <a:t>pravděpodobně</a:t>
            </a:r>
            <a:r>
              <a:rPr lang="en-US" sz="2000">
                <a:cs typeface="Arial" pitchFamily="34" charset="0"/>
              </a:rPr>
              <a:t> G-PRL </a:t>
            </a:r>
            <a:r>
              <a:rPr lang="cs-CZ" sz="2000">
                <a:cs typeface="Arial" pitchFamily="34" charset="0"/>
              </a:rPr>
              <a:t>vázaný na </a:t>
            </a:r>
            <a:r>
              <a:rPr lang="en-US" sz="2000">
                <a:cs typeface="Arial" pitchFamily="34" charset="0"/>
              </a:rPr>
              <a:t>IgG</a:t>
            </a:r>
            <a:endParaRPr lang="cs-CZ" sz="2000">
              <a:cs typeface="Arial" pitchFamily="34" charset="0"/>
            </a:endParaRPr>
          </a:p>
          <a:p>
            <a:pPr lvl="2"/>
            <a:r>
              <a:rPr lang="cs-CZ" sz="2000">
                <a:cs typeface="Arial" pitchFamily="34" charset="0"/>
              </a:rPr>
              <a:t>Zhoršená vazba na </a:t>
            </a:r>
            <a:r>
              <a:rPr lang="en-US" sz="2000">
                <a:cs typeface="Arial" pitchFamily="34" charset="0"/>
              </a:rPr>
              <a:t>receptor </a:t>
            </a:r>
          </a:p>
        </p:txBody>
      </p:sp>
      <p:graphicFrame>
        <p:nvGraphicFramePr>
          <p:cNvPr id="15258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34025" y="1487488"/>
          <a:ext cx="3609975" cy="1758950"/>
        </p:xfrm>
        <a:graphic>
          <a:graphicData uri="http://schemas.openxmlformats.org/presentationml/2006/ole">
            <p:oleObj spid="_x0000_s152594" name="Fotografie" r:id="rId3" imgW="2266667" imgH="1104762" progId="">
              <p:embed/>
            </p:oleObj>
          </a:graphicData>
        </a:graphic>
      </p:graphicFrame>
      <p:graphicFrame>
        <p:nvGraphicFramePr>
          <p:cNvPr id="152581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16688" y="3751263"/>
          <a:ext cx="2627312" cy="2160587"/>
        </p:xfrm>
        <a:graphic>
          <a:graphicData uri="http://schemas.openxmlformats.org/presentationml/2006/ole">
            <p:oleObj spid="_x0000_s152595" name="Fotografie" r:id="rId4" imgW="2142857" imgH="1762371" progId="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84313"/>
            <a:ext cx="8031162" cy="4581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000">
                <a:cs typeface="Arial" pitchFamily="34" charset="0"/>
              </a:rPr>
              <a:t>Těhotenství, kojení</a:t>
            </a:r>
            <a:endParaRPr lang="en-US" sz="3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3000">
                <a:cs typeface="Arial" pitchFamily="34" charset="0"/>
              </a:rPr>
              <a:t>Spánek</a:t>
            </a:r>
            <a:endParaRPr lang="en-US" sz="3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3000">
                <a:cs typeface="Arial" pitchFamily="34" charset="0"/>
              </a:rPr>
              <a:t>Jídlo</a:t>
            </a:r>
            <a:endParaRPr lang="en-US" sz="3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>
                <a:cs typeface="Arial" pitchFamily="34" charset="0"/>
              </a:rPr>
              <a:t>Stress</a:t>
            </a:r>
            <a:endParaRPr lang="en-US" sz="30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>
                <a:cs typeface="Arial" pitchFamily="34" charset="0"/>
              </a:rPr>
              <a:t>Orgasm</a:t>
            </a:r>
            <a:r>
              <a:rPr lang="cs-CZ" sz="3000">
                <a:cs typeface="Arial" pitchFamily="34" charset="0"/>
              </a:rPr>
              <a:t>us, s</a:t>
            </a:r>
            <a:r>
              <a:rPr lang="en-US" sz="3000">
                <a:cs typeface="Arial" pitchFamily="34" charset="0"/>
              </a:rPr>
              <a:t>timula</a:t>
            </a:r>
            <a:r>
              <a:rPr lang="cs-CZ" sz="3000">
                <a:cs typeface="Arial" pitchFamily="34" charset="0"/>
              </a:rPr>
              <a:t>ce prsou</a:t>
            </a:r>
          </a:p>
          <a:p>
            <a:pPr>
              <a:lnSpc>
                <a:spcPct val="90000"/>
              </a:lnSpc>
            </a:pPr>
            <a:r>
              <a:rPr lang="cs-CZ" sz="3000">
                <a:cs typeface="Arial" pitchFamily="34" charset="0"/>
              </a:rPr>
              <a:t>Nejvyšší hladiny PRL za nočního spánku</a:t>
            </a:r>
            <a:endParaRPr lang="en-US" sz="300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3000">
                <a:cs typeface="Arial" pitchFamily="34" charset="0"/>
              </a:rPr>
              <a:t>Nejnižší hladina během časných ranních hodin</a:t>
            </a:r>
          </a:p>
          <a:p>
            <a:pPr>
              <a:lnSpc>
                <a:spcPct val="90000"/>
              </a:lnSpc>
            </a:pPr>
            <a:r>
              <a:rPr lang="cs-CZ" altLang="en-GB" sz="2800"/>
              <a:t>vedlejší účinky antipsychotických léků vedoucí k endokrinním a sexuálním por</a:t>
            </a:r>
            <a:r>
              <a:rPr lang="en-GB" altLang="en-GB" sz="2800"/>
              <a:t>u</a:t>
            </a:r>
            <a:r>
              <a:rPr lang="cs-CZ" altLang="en-GB" sz="2800"/>
              <a:t>chám</a:t>
            </a:r>
            <a:endParaRPr lang="cs-CZ" sz="2800"/>
          </a:p>
          <a:p>
            <a:pPr>
              <a:lnSpc>
                <a:spcPct val="90000"/>
              </a:lnSpc>
            </a:pPr>
            <a:endParaRPr lang="en-US" sz="300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Zvyšuje hladinu prolaktinu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sz="4000" dirty="0"/>
              <a:t>Patologické zvýšení hladiny prolaktinu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554165"/>
            <a:ext cx="8229600" cy="53038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cs typeface="Arial" pitchFamily="34" charset="0"/>
              </a:rPr>
              <a:t>Hypothalamic</a:t>
            </a:r>
            <a:r>
              <a:rPr lang="cs-CZ" sz="2400" b="1" dirty="0" err="1">
                <a:cs typeface="Arial" pitchFamily="34" charset="0"/>
              </a:rPr>
              <a:t>ká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en-US" sz="2400" b="1" dirty="0" err="1">
                <a:cs typeface="Arial" pitchFamily="34" charset="0"/>
              </a:rPr>
              <a:t>hyperprola</a:t>
            </a:r>
            <a:r>
              <a:rPr lang="cs-CZ" sz="2400" b="1" dirty="0" err="1">
                <a:cs typeface="Arial" pitchFamily="34" charset="0"/>
              </a:rPr>
              <a:t>ktinémie</a:t>
            </a:r>
            <a:endParaRPr lang="en-US" sz="2400" b="1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2000" dirty="0">
                <a:cs typeface="Arial" pitchFamily="34" charset="0"/>
              </a:rPr>
              <a:t>přerušení stopky, </a:t>
            </a:r>
            <a:r>
              <a:rPr lang="en-US" sz="2000" dirty="0" err="1">
                <a:cs typeface="Arial" pitchFamily="34" charset="0"/>
              </a:rPr>
              <a:t>infiltra</a:t>
            </a:r>
            <a:r>
              <a:rPr lang="cs-CZ" sz="2000" dirty="0">
                <a:cs typeface="Arial" pitchFamily="34" charset="0"/>
              </a:rPr>
              <a:t>ční léze</a:t>
            </a:r>
            <a:r>
              <a:rPr lang="en-US" sz="2000" dirty="0">
                <a:cs typeface="Arial" pitchFamily="34" charset="0"/>
              </a:rPr>
              <a:t> (</a:t>
            </a:r>
            <a:r>
              <a:rPr lang="en-US" sz="2000" dirty="0" err="1">
                <a:cs typeface="Arial" pitchFamily="34" charset="0"/>
              </a:rPr>
              <a:t>sar</a:t>
            </a:r>
            <a:r>
              <a:rPr lang="cs-CZ" sz="2000" dirty="0">
                <a:cs typeface="Arial" pitchFamily="34" charset="0"/>
              </a:rPr>
              <a:t>k</a:t>
            </a:r>
            <a:r>
              <a:rPr lang="en-US" sz="2000" dirty="0">
                <a:cs typeface="Arial" pitchFamily="34" charset="0"/>
              </a:rPr>
              <a:t>o</a:t>
            </a:r>
            <a:r>
              <a:rPr lang="cs-CZ" sz="2000" dirty="0">
                <a:cs typeface="Arial" pitchFamily="34" charset="0"/>
              </a:rPr>
              <a:t>m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dirty="0" err="1">
                <a:cs typeface="Arial" pitchFamily="34" charset="0"/>
              </a:rPr>
              <a:t>histiocytos</a:t>
            </a:r>
            <a:r>
              <a:rPr lang="cs-CZ" sz="2000" dirty="0">
                <a:cs typeface="Arial" pitchFamily="34" charset="0"/>
              </a:rPr>
              <a:t>a</a:t>
            </a:r>
            <a:r>
              <a:rPr lang="en-US" sz="2000" dirty="0">
                <a:cs typeface="Arial" pitchFamily="34" charset="0"/>
              </a:rPr>
              <a:t>), tumor</a:t>
            </a: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400" b="1" dirty="0">
                <a:cs typeface="Arial" pitchFamily="34" charset="0"/>
              </a:rPr>
              <a:t>Hypofyzární adenomy</a:t>
            </a:r>
          </a:p>
          <a:p>
            <a:pPr lvl="1">
              <a:lnSpc>
                <a:spcPct val="90000"/>
              </a:lnSpc>
            </a:pPr>
            <a:r>
              <a:rPr lang="en-US" sz="2000" b="1" u="sng" dirty="0">
                <a:cs typeface="Arial" pitchFamily="34" charset="0"/>
              </a:rPr>
              <a:t>70% </a:t>
            </a:r>
            <a:r>
              <a:rPr lang="en-US" sz="2000" b="1" u="sng" dirty="0" err="1">
                <a:cs typeface="Arial" pitchFamily="34" charset="0"/>
              </a:rPr>
              <a:t>adenom</a:t>
            </a:r>
            <a:r>
              <a:rPr lang="cs-CZ" sz="2000" b="1" u="sng" dirty="0">
                <a:cs typeface="Arial" pitchFamily="34" charset="0"/>
              </a:rPr>
              <a:t>ů jsou p</a:t>
            </a:r>
            <a:r>
              <a:rPr lang="en-US" sz="2000" b="1" u="sng" dirty="0" err="1">
                <a:cs typeface="Arial" pitchFamily="34" charset="0"/>
              </a:rPr>
              <a:t>rolactinom</a:t>
            </a:r>
            <a:r>
              <a:rPr lang="cs-CZ" sz="2000" b="1" u="sng" dirty="0">
                <a:cs typeface="Arial" pitchFamily="34" charset="0"/>
              </a:rPr>
              <a:t>y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cs typeface="Arial" pitchFamily="34" charset="0"/>
              </a:rPr>
              <a:t>ve</a:t>
            </a:r>
            <a:r>
              <a:rPr lang="en-US" sz="2000" dirty="0">
                <a:cs typeface="Arial" pitchFamily="34" charset="0"/>
              </a:rPr>
              <a:t> 25% </a:t>
            </a:r>
            <a:r>
              <a:rPr lang="en-US" sz="2000" dirty="0" err="1">
                <a:cs typeface="Arial" pitchFamily="34" charset="0"/>
              </a:rPr>
              <a:t>GH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cs-CZ" sz="2000" dirty="0" err="1">
                <a:cs typeface="Arial" pitchFamily="34" charset="0"/>
              </a:rPr>
              <a:t>sekretujících</a:t>
            </a:r>
            <a:r>
              <a:rPr lang="en-US" sz="2000" dirty="0">
                <a:cs typeface="Arial" pitchFamily="34" charset="0"/>
              </a:rPr>
              <a:t> </a:t>
            </a:r>
            <a:r>
              <a:rPr lang="en-US" sz="2000" dirty="0" err="1">
                <a:cs typeface="Arial" pitchFamily="34" charset="0"/>
              </a:rPr>
              <a:t>adenom</a:t>
            </a:r>
            <a:r>
              <a:rPr lang="cs-CZ" sz="2000" dirty="0">
                <a:cs typeface="Arial" pitchFamily="34" charset="0"/>
              </a:rPr>
              <a:t>ů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cs typeface="Arial" pitchFamily="34" charset="0"/>
              </a:rPr>
              <a:t>Hypothyroidism</a:t>
            </a:r>
            <a:r>
              <a:rPr lang="cs-CZ" sz="2400" b="1" dirty="0" err="1">
                <a:cs typeface="Arial" pitchFamily="34" charset="0"/>
              </a:rPr>
              <a:t>us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u="sng" dirty="0" err="1">
                <a:cs typeface="Arial" pitchFamily="34" charset="0"/>
              </a:rPr>
              <a:t>Ren</a:t>
            </a:r>
            <a:r>
              <a:rPr lang="cs-CZ" sz="2400" b="1" u="sng" dirty="0">
                <a:cs typeface="Arial" pitchFamily="34" charset="0"/>
              </a:rPr>
              <a:t>á</a:t>
            </a:r>
            <a:r>
              <a:rPr lang="en-US" sz="2400" b="1" u="sng" dirty="0">
                <a:cs typeface="Arial" pitchFamily="34" charset="0"/>
              </a:rPr>
              <a:t>l</a:t>
            </a:r>
            <a:r>
              <a:rPr lang="cs-CZ" sz="2400" b="1" u="sng" dirty="0">
                <a:cs typeface="Arial" pitchFamily="34" charset="0"/>
              </a:rPr>
              <a:t>ní selhání</a:t>
            </a:r>
            <a:endParaRPr lang="en-US" sz="2400" b="1" u="sng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pitchFamily="34" charset="0"/>
              </a:rPr>
              <a:t>20-30% </a:t>
            </a:r>
            <a:r>
              <a:rPr lang="cs-CZ" sz="2000" dirty="0">
                <a:cs typeface="Arial" pitchFamily="34" charset="0"/>
              </a:rPr>
              <a:t>má </a:t>
            </a:r>
            <a:r>
              <a:rPr lang="cs-CZ" sz="2000" dirty="0" err="1">
                <a:cs typeface="Arial" pitchFamily="34" charset="0"/>
              </a:rPr>
              <a:t>hyperprolaktinemii</a:t>
            </a:r>
            <a:endParaRPr lang="en-US" sz="20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sz="2000" b="1" dirty="0">
                <a:cs typeface="Arial" pitchFamily="34" charset="0"/>
              </a:rPr>
              <a:t>Vliv</a:t>
            </a:r>
            <a:r>
              <a:rPr lang="en-US" sz="2000" b="1" dirty="0">
                <a:cs typeface="Arial" pitchFamily="34" charset="0"/>
              </a:rPr>
              <a:t> abnormal</a:t>
            </a:r>
            <a:r>
              <a:rPr lang="cs-CZ" sz="2000" b="1" dirty="0">
                <a:cs typeface="Arial" pitchFamily="34" charset="0"/>
              </a:rPr>
              <a:t>ní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cs-CZ" sz="2000" b="1" dirty="0">
                <a:cs typeface="Arial" pitchFamily="34" charset="0"/>
              </a:rPr>
              <a:t>vazby </a:t>
            </a:r>
            <a:r>
              <a:rPr lang="en-US" sz="2000" b="1" dirty="0" err="1">
                <a:cs typeface="Arial" pitchFamily="34" charset="0"/>
              </a:rPr>
              <a:t>dopamin</a:t>
            </a:r>
            <a:r>
              <a:rPr lang="cs-CZ" sz="2000" b="1" dirty="0">
                <a:cs typeface="Arial" pitchFamily="34" charset="0"/>
              </a:rPr>
              <a:t>u </a:t>
            </a:r>
            <a:r>
              <a:rPr lang="en-US" sz="2000" b="1" dirty="0">
                <a:cs typeface="Arial" pitchFamily="34" charset="0"/>
              </a:rPr>
              <a:t>n</a:t>
            </a:r>
            <a:r>
              <a:rPr lang="cs-CZ" sz="2000" b="1" dirty="0">
                <a:cs typeface="Arial" pitchFamily="34" charset="0"/>
              </a:rPr>
              <a:t>a</a:t>
            </a:r>
            <a:r>
              <a:rPr lang="en-US" sz="2000" b="1" dirty="0">
                <a:cs typeface="Arial" pitchFamily="34" charset="0"/>
              </a:rPr>
              <a:t> receptor</a:t>
            </a:r>
            <a:endParaRPr lang="en-US" sz="20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cs typeface="Arial" pitchFamily="34" charset="0"/>
              </a:rPr>
              <a:t>E</a:t>
            </a:r>
            <a:r>
              <a:rPr lang="cs-CZ" sz="2400" b="1" dirty="0">
                <a:cs typeface="Arial" pitchFamily="34" charset="0"/>
              </a:rPr>
              <a:t>k</a:t>
            </a:r>
            <a:r>
              <a:rPr lang="en-US" sz="2400" b="1" dirty="0">
                <a:cs typeface="Arial" pitchFamily="34" charset="0"/>
              </a:rPr>
              <a:t>topic</a:t>
            </a:r>
            <a:r>
              <a:rPr lang="cs-CZ" sz="2400" b="1" dirty="0" err="1">
                <a:cs typeface="Arial" pitchFamily="34" charset="0"/>
              </a:rPr>
              <a:t>ká</a:t>
            </a:r>
            <a:r>
              <a:rPr lang="en-US" sz="2400" b="1" dirty="0">
                <a:cs typeface="Arial" pitchFamily="34" charset="0"/>
              </a:rPr>
              <a:t> </a:t>
            </a:r>
            <a:r>
              <a:rPr lang="cs-CZ" sz="2400" b="1" dirty="0">
                <a:cs typeface="Arial" pitchFamily="34" charset="0"/>
              </a:rPr>
              <a:t>p</a:t>
            </a:r>
            <a:r>
              <a:rPr lang="en-US" sz="2400" b="1" dirty="0" err="1">
                <a:cs typeface="Arial" pitchFamily="34" charset="0"/>
              </a:rPr>
              <a:t>rodu</a:t>
            </a:r>
            <a:r>
              <a:rPr lang="cs-CZ" sz="2400" b="1" dirty="0" err="1">
                <a:cs typeface="Arial" pitchFamily="34" charset="0"/>
              </a:rPr>
              <a:t>kce</a:t>
            </a:r>
            <a:endParaRPr lang="en-US" sz="2400" b="1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err="1">
                <a:cs typeface="Times New Roman" pitchFamily="18" charset="0"/>
              </a:rPr>
              <a:t>Bronchogen</a:t>
            </a:r>
            <a:r>
              <a:rPr lang="cs-CZ" sz="2000" dirty="0">
                <a:cs typeface="Times New Roman" pitchFamily="18" charset="0"/>
              </a:rPr>
              <a:t>í k</a:t>
            </a:r>
            <a:r>
              <a:rPr lang="en-US" sz="2000" dirty="0" err="1">
                <a:cs typeface="Times New Roman" pitchFamily="18" charset="0"/>
              </a:rPr>
              <a:t>arcinom</a:t>
            </a:r>
            <a:r>
              <a:rPr lang="en-US" sz="2000" dirty="0">
                <a:cs typeface="Times New Roman" pitchFamily="18" charset="0"/>
              </a:rPr>
              <a:t>, 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cs-CZ" sz="1200" dirty="0"/>
          </a:p>
          <a:p>
            <a:pPr>
              <a:lnSpc>
                <a:spcPct val="90000"/>
              </a:lnSpc>
            </a:pPr>
            <a:r>
              <a:rPr lang="cs-CZ" sz="2800" dirty="0" err="1"/>
              <a:t>Hypoprolaktinémie</a:t>
            </a:r>
            <a:r>
              <a:rPr lang="cs-CZ" sz="2800" dirty="0"/>
              <a:t> není popsána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 txBox="1">
            <a:spLocks noGrp="1"/>
          </p:cNvSpPr>
          <p:nvPr/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95B5EC6-D027-477B-BB32-E83E4C662FD7}" type="slidenum">
              <a:rPr lang="cs-CZ" sz="1400">
                <a:latin typeface="+mn-lt"/>
              </a:rPr>
              <a:pPr algn="r">
                <a:defRPr/>
              </a:pPr>
              <a:t>35</a:t>
            </a:fld>
            <a:endParaRPr lang="cs-CZ" sz="1400">
              <a:latin typeface="+mn-lt"/>
            </a:endParaRPr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8313"/>
            <a:ext cx="8229600" cy="762000"/>
          </a:xfrm>
        </p:spPr>
        <p:txBody>
          <a:bodyPr>
            <a:spAutoFit/>
          </a:bodyPr>
          <a:lstStyle/>
          <a:p>
            <a:r>
              <a:rPr lang="cs-CZ" b="0"/>
              <a:t>Glandotropní hormony</a:t>
            </a:r>
            <a:endParaRPr lang="cs-CZ"/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Tx/>
            </a:pPr>
            <a:r>
              <a:rPr lang="cs-CZ" sz="2400" b="1" noProof="1"/>
              <a:t>Adrenokortikotropní hormon (ACTH)</a:t>
            </a:r>
            <a:endParaRPr lang="cs-CZ" sz="2400" b="1"/>
          </a:p>
          <a:p>
            <a:pPr lvl="2">
              <a:lnSpc>
                <a:spcPct val="90000"/>
              </a:lnSpc>
              <a:spcBef>
                <a:spcPts val="600"/>
              </a:spcBef>
              <a:buSzTx/>
            </a:pPr>
            <a:r>
              <a:rPr lang="cs-CZ" sz="2000" noProof="1"/>
              <a:t>stresový hormon</a:t>
            </a:r>
            <a:endParaRPr lang="cs-CZ" sz="2000"/>
          </a:p>
          <a:p>
            <a:pPr lvl="2">
              <a:lnSpc>
                <a:spcPct val="90000"/>
              </a:lnSpc>
              <a:spcBef>
                <a:spcPts val="600"/>
              </a:spcBef>
              <a:buSzTx/>
            </a:pPr>
            <a:r>
              <a:rPr lang="cs-CZ" sz="2000" noProof="1"/>
              <a:t>působí na kůru nadledvin </a:t>
            </a:r>
            <a:r>
              <a:rPr lang="cs-CZ" sz="2000" noProof="1">
                <a:sym typeface="Wingdings" pitchFamily="2" charset="2"/>
              </a:rPr>
              <a:t></a:t>
            </a:r>
            <a:r>
              <a:rPr lang="cs-CZ" sz="2000" noProof="1"/>
              <a:t> zvyšuje sekreci glukokortikoidů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folHlink"/>
              </a:buClr>
              <a:buSzTx/>
              <a:buFont typeface="Wingdings" pitchFamily="2" charset="2"/>
              <a:buNone/>
            </a:pPr>
            <a:endParaRPr lang="cs-CZ" sz="1600" noProof="1"/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Tx/>
            </a:pPr>
            <a:r>
              <a:rPr lang="cs-CZ" sz="2400" b="1" noProof="1"/>
              <a:t>Thyroideu stimulující hormon (TSH)</a:t>
            </a:r>
            <a:endParaRPr lang="cs-CZ" sz="2400" b="1"/>
          </a:p>
          <a:p>
            <a:pPr lvl="2">
              <a:lnSpc>
                <a:spcPct val="90000"/>
              </a:lnSpc>
              <a:spcBef>
                <a:spcPts val="600"/>
              </a:spcBef>
              <a:buSzTx/>
            </a:pPr>
            <a:r>
              <a:rPr lang="cs-CZ" sz="2000" noProof="1"/>
              <a:t>řídí sekreci štítné žlázy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Tx/>
            </a:pPr>
            <a:endParaRPr lang="cs-CZ" sz="1600" noProof="1"/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Tx/>
            </a:pPr>
            <a:r>
              <a:rPr lang="cs-CZ" sz="2400" b="1" noProof="1"/>
              <a:t>Folikuly stimulující hormon (FSH)</a:t>
            </a:r>
            <a:endParaRPr lang="cs-CZ" sz="2400" b="1"/>
          </a:p>
          <a:p>
            <a:pPr lvl="2">
              <a:lnSpc>
                <a:spcPct val="90000"/>
              </a:lnSpc>
              <a:spcBef>
                <a:spcPts val="600"/>
              </a:spcBef>
              <a:buSzTx/>
            </a:pPr>
            <a:r>
              <a:rPr lang="cs-CZ" sz="2000" noProof="1"/>
              <a:t>řídí funkce pohlavních žl</a:t>
            </a:r>
            <a:r>
              <a:rPr lang="cs-CZ" sz="2000"/>
              <a:t>á</a:t>
            </a:r>
            <a:r>
              <a:rPr lang="cs-CZ" sz="2000" noProof="1"/>
              <a:t>z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Tx/>
            </a:pPr>
            <a:endParaRPr lang="cs-CZ" sz="1600" noProof="1"/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hlink"/>
              </a:buClr>
              <a:buSzTx/>
            </a:pPr>
            <a:r>
              <a:rPr lang="cs-CZ" sz="2400" b="1" noProof="1"/>
              <a:t>Luteinizační hormon</a:t>
            </a:r>
            <a:r>
              <a:rPr lang="cs-CZ" sz="2400" b="1"/>
              <a:t> (LH)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SzTx/>
            </a:pPr>
            <a:r>
              <a:rPr lang="cs-CZ" sz="2000" noProof="1"/>
              <a:t>řídí funkce pohlavních žl</a:t>
            </a:r>
            <a:r>
              <a:rPr lang="cs-CZ" sz="2000"/>
              <a:t>á</a:t>
            </a:r>
            <a:r>
              <a:rPr lang="cs-CZ" sz="2000" noProof="1"/>
              <a:t>z</a:t>
            </a:r>
            <a:endParaRPr lang="cs-CZ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ACTH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Adrenokortikotropní hormon řídí sekreci glukokortikoidů a androgenů z kůry nadledvin</a:t>
            </a:r>
          </a:p>
          <a:p>
            <a:pPr>
              <a:lnSpc>
                <a:spcPct val="90000"/>
              </a:lnSpc>
            </a:pPr>
            <a:r>
              <a:rPr lang="cs-CZ"/>
              <a:t>Má výrazný cirkadiánní rytmus. Předchází hladiny kortizolu – nejvyšší hladiny 7 – 8 ráno, nejnižší 20 – 22 večer</a:t>
            </a:r>
          </a:p>
          <a:p>
            <a:pPr>
              <a:lnSpc>
                <a:spcPct val="90000"/>
              </a:lnSpc>
            </a:pPr>
            <a:r>
              <a:rPr lang="cs-CZ"/>
              <a:t>Centrální hypokortizolismus – normální nebo snížený ACTH</a:t>
            </a:r>
          </a:p>
          <a:p>
            <a:pPr>
              <a:lnSpc>
                <a:spcPct val="90000"/>
              </a:lnSpc>
            </a:pPr>
            <a:r>
              <a:rPr lang="cs-CZ"/>
              <a:t>Periferní (nadledvinový) hypokortizolismus – výrazně zvýšený ACTH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5" descr="http://arbl.cvmbs.colostate.edu/hbooks/pathphys/endocrine/hypopit/act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8963" y="981075"/>
            <a:ext cx="4594225" cy="5184775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Gonadotropiny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000" dirty="0" err="1"/>
              <a:t>FSH</a:t>
            </a:r>
            <a:r>
              <a:rPr lang="cs-CZ" sz="3000" dirty="0"/>
              <a:t> – folikulostimulační hormon</a:t>
            </a:r>
          </a:p>
          <a:p>
            <a:pPr>
              <a:lnSpc>
                <a:spcPct val="90000"/>
              </a:lnSpc>
            </a:pPr>
            <a:r>
              <a:rPr lang="cs-CZ" sz="3000" dirty="0" err="1"/>
              <a:t>LH</a:t>
            </a:r>
            <a:r>
              <a:rPr lang="cs-CZ" sz="3000" dirty="0"/>
              <a:t> – luteinizační hormon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Stejné </a:t>
            </a:r>
            <a:r>
              <a:rPr lang="cs-CZ" sz="3000" dirty="0" err="1"/>
              <a:t>podjednotky</a:t>
            </a:r>
            <a:r>
              <a:rPr lang="cs-CZ" sz="3000" dirty="0"/>
              <a:t> </a:t>
            </a:r>
            <a:r>
              <a:rPr lang="cs-CZ" sz="3000" dirty="0">
                <a:latin typeface="Symbol" pitchFamily="18" charset="2"/>
              </a:rPr>
              <a:t>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Vzájemně se doplňují při řízení funkce gonád – menstruační cyklus a ovulace u žen, spermatogeneze u mužů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Periferní </a:t>
            </a:r>
            <a:r>
              <a:rPr lang="cs-CZ" sz="3000" dirty="0" err="1"/>
              <a:t>hypogonadismus</a:t>
            </a:r>
            <a:r>
              <a:rPr lang="cs-CZ" sz="3000" dirty="0"/>
              <a:t> – zvýšené </a:t>
            </a:r>
            <a:r>
              <a:rPr lang="cs-CZ" sz="3000" dirty="0" err="1"/>
              <a:t>LH</a:t>
            </a:r>
            <a:r>
              <a:rPr lang="cs-CZ" sz="3000" dirty="0"/>
              <a:t> i </a:t>
            </a:r>
            <a:r>
              <a:rPr lang="cs-CZ" sz="3000" dirty="0" err="1"/>
              <a:t>FSH</a:t>
            </a:r>
            <a:endParaRPr lang="cs-CZ" sz="3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Centrální </a:t>
            </a:r>
            <a:r>
              <a:rPr lang="cs-CZ" sz="3000" dirty="0" err="1"/>
              <a:t>hypogonadismus</a:t>
            </a:r>
            <a:r>
              <a:rPr lang="cs-CZ" sz="3000" dirty="0"/>
              <a:t> – normální nebo snížené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3000" dirty="0"/>
              <a:t>Menopauza, předčasná puberta – zvýšené hladiny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TSH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5750" y="2327275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000" dirty="0" err="1"/>
              <a:t>Tyreostimulační</a:t>
            </a:r>
            <a:r>
              <a:rPr lang="cs-CZ" sz="3000" dirty="0"/>
              <a:t> hormon</a:t>
            </a:r>
          </a:p>
          <a:p>
            <a:pPr>
              <a:lnSpc>
                <a:spcPct val="80000"/>
              </a:lnSpc>
              <a:defRPr/>
            </a:pPr>
            <a:r>
              <a:rPr lang="cs-CZ" sz="3000" dirty="0"/>
              <a:t>je produkován předním lalokem hypofýzy</a:t>
            </a:r>
          </a:p>
          <a:p>
            <a:pPr>
              <a:lnSpc>
                <a:spcPct val="70000"/>
              </a:lnSpc>
              <a:defRPr/>
            </a:pPr>
            <a:r>
              <a:rPr lang="cs-CZ" sz="3000" dirty="0">
                <a:cs typeface="Times New Roman" pitchFamily="18" charset="0"/>
              </a:rPr>
              <a:t>Regulace probíhá po ose hypotalamus-adenohypofýza - štítná žláza</a:t>
            </a:r>
            <a:r>
              <a:rPr lang="cs-CZ" sz="3000" dirty="0"/>
              <a:t>:</a:t>
            </a:r>
          </a:p>
          <a:p>
            <a:pPr lvl="1">
              <a:lnSpc>
                <a:spcPct val="70000"/>
              </a:lnSpc>
              <a:defRPr/>
            </a:pPr>
            <a:r>
              <a:rPr lang="cs-CZ" sz="3000" dirty="0"/>
              <a:t>z</a:t>
            </a:r>
            <a:r>
              <a:rPr lang="cs-CZ" sz="3000" dirty="0">
                <a:cs typeface="Times New Roman" pitchFamily="18" charset="0"/>
              </a:rPr>
              <a:t> hypotalamu se uvolňuje neurosekreční hormon </a:t>
            </a:r>
            <a:r>
              <a:rPr lang="cs-CZ" sz="3000" dirty="0" err="1">
                <a:cs typeface="Times New Roman" pitchFamily="18" charset="0"/>
              </a:rPr>
              <a:t>tyreoliberin</a:t>
            </a:r>
            <a:r>
              <a:rPr lang="cs-CZ" sz="3000" dirty="0">
                <a:cs typeface="Times New Roman" pitchFamily="18" charset="0"/>
              </a:rPr>
              <a:t> (</a:t>
            </a:r>
            <a:r>
              <a:rPr lang="cs-CZ" sz="3000" dirty="0" err="1">
                <a:cs typeface="Times New Roman" pitchFamily="18" charset="0"/>
              </a:rPr>
              <a:t>tyreotropin</a:t>
            </a:r>
            <a:r>
              <a:rPr lang="cs-CZ" sz="3000" dirty="0">
                <a:cs typeface="Times New Roman" pitchFamily="18" charset="0"/>
              </a:rPr>
              <a:t> </a:t>
            </a:r>
            <a:r>
              <a:rPr lang="cs-CZ" sz="3000" dirty="0" err="1">
                <a:cs typeface="Times New Roman" pitchFamily="18" charset="0"/>
              </a:rPr>
              <a:t>releasing</a:t>
            </a:r>
            <a:r>
              <a:rPr lang="cs-CZ" sz="3000" dirty="0">
                <a:cs typeface="Times New Roman" pitchFamily="18" charset="0"/>
              </a:rPr>
              <a:t> hormon TRH)</a:t>
            </a:r>
            <a:endParaRPr lang="cs-CZ" sz="3000" dirty="0"/>
          </a:p>
          <a:p>
            <a:pPr lvl="1">
              <a:lnSpc>
                <a:spcPct val="70000"/>
              </a:lnSpc>
              <a:defRPr/>
            </a:pPr>
            <a:r>
              <a:rPr lang="cs-CZ" sz="3000" dirty="0">
                <a:cs typeface="Times New Roman" pitchFamily="18" charset="0"/>
              </a:rPr>
              <a:t>vyvolává sekreci </a:t>
            </a:r>
            <a:r>
              <a:rPr lang="cs-CZ" sz="3000" dirty="0" err="1">
                <a:cs typeface="Times New Roman" pitchFamily="18" charset="0"/>
              </a:rPr>
              <a:t>TSH</a:t>
            </a:r>
            <a:r>
              <a:rPr lang="cs-CZ" sz="3000" dirty="0">
                <a:cs typeface="Times New Roman" pitchFamily="18" charset="0"/>
              </a:rPr>
              <a:t> v adenohypofýze</a:t>
            </a:r>
            <a:endParaRPr lang="cs-CZ" sz="3000" dirty="0"/>
          </a:p>
          <a:p>
            <a:pPr lvl="2">
              <a:lnSpc>
                <a:spcPct val="70000"/>
              </a:lnSpc>
              <a:defRPr/>
            </a:pPr>
            <a:r>
              <a:rPr lang="cs-CZ" sz="3000" dirty="0"/>
              <a:t>s</a:t>
            </a:r>
            <a:r>
              <a:rPr lang="cs-CZ" sz="3000" dirty="0">
                <a:cs typeface="Times New Roman" pitchFamily="18" charset="0"/>
              </a:rPr>
              <a:t>ekrece </a:t>
            </a:r>
            <a:r>
              <a:rPr lang="cs-CZ" sz="3000" dirty="0" err="1">
                <a:cs typeface="Times New Roman" pitchFamily="18" charset="0"/>
              </a:rPr>
              <a:t>TSH</a:t>
            </a:r>
            <a:r>
              <a:rPr lang="cs-CZ" sz="3000" dirty="0">
                <a:cs typeface="Times New Roman" pitchFamily="18" charset="0"/>
              </a:rPr>
              <a:t> se inhibuje </a:t>
            </a:r>
            <a:r>
              <a:rPr lang="cs-CZ" sz="3000" dirty="0" err="1">
                <a:cs typeface="Times New Roman" pitchFamily="18" charset="0"/>
              </a:rPr>
              <a:t>somatostatinem</a:t>
            </a:r>
            <a:endParaRPr lang="cs-CZ" sz="3000" dirty="0"/>
          </a:p>
          <a:p>
            <a:pPr lvl="1">
              <a:lnSpc>
                <a:spcPct val="70000"/>
              </a:lnSpc>
              <a:defRPr/>
            </a:pPr>
            <a:r>
              <a:rPr lang="cs-CZ" sz="3000" dirty="0" err="1">
                <a:cs typeface="Times New Roman" pitchFamily="18" charset="0"/>
              </a:rPr>
              <a:t>TSH</a:t>
            </a:r>
            <a:r>
              <a:rPr lang="cs-CZ" sz="3000" dirty="0">
                <a:cs typeface="Times New Roman" pitchFamily="18" charset="0"/>
              </a:rPr>
              <a:t> se váže na své receptory na membráně </a:t>
            </a:r>
            <a:r>
              <a:rPr lang="cs-CZ" sz="3000" dirty="0" err="1">
                <a:cs typeface="Times New Roman" pitchFamily="18" charset="0"/>
              </a:rPr>
              <a:t>tyreocytu</a:t>
            </a:r>
            <a:endParaRPr lang="cs-CZ" sz="3000" dirty="0"/>
          </a:p>
          <a:p>
            <a:pPr>
              <a:lnSpc>
                <a:spcPct val="80000"/>
              </a:lnSpc>
              <a:defRPr/>
            </a:pPr>
            <a:endParaRPr lang="cs-CZ" sz="3000" dirty="0"/>
          </a:p>
        </p:txBody>
      </p:sp>
      <p:pic>
        <p:nvPicPr>
          <p:cNvPr id="34820" name="obrázek 3" descr="http://arbl.cvmbs.colostate.edu/hbooks/pathphys/endocrine/hypopit/alphab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857250"/>
            <a:ext cx="3886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Hormony - dělení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229600" cy="4530725"/>
          </a:xfrm>
        </p:spPr>
        <p:txBody>
          <a:bodyPr/>
          <a:lstStyle/>
          <a:p>
            <a:pPr lvl="1" eaLnBrk="1" hangingPunct="1">
              <a:buClr>
                <a:srgbClr val="99FF99"/>
              </a:buClr>
              <a:buFont typeface="Wingdings" pitchFamily="2" charset="2"/>
              <a:buNone/>
            </a:pPr>
            <a:r>
              <a:rPr lang="cs-CZ" b="1" dirty="0">
                <a:effectLst/>
              </a:rPr>
              <a:t>Podle chemické povahy</a:t>
            </a:r>
            <a:endParaRPr lang="cs-CZ" dirty="0">
              <a:effectLst/>
            </a:endParaRPr>
          </a:p>
          <a:p>
            <a:pPr eaLnBrk="1" hangingPunct="1"/>
            <a:r>
              <a:rPr lang="cs-CZ" sz="2800" dirty="0"/>
              <a:t>Peptidy</a:t>
            </a:r>
          </a:p>
          <a:p>
            <a:pPr eaLnBrk="1" hangingPunct="1"/>
            <a:r>
              <a:rPr lang="cs-CZ" sz="2800" dirty="0"/>
              <a:t>Nízkomolekulární hormony odvozené od modifikovaných </a:t>
            </a:r>
            <a:r>
              <a:rPr lang="cs-CZ" sz="2800" dirty="0" err="1"/>
              <a:t>AMK</a:t>
            </a:r>
            <a:endParaRPr lang="cs-CZ" sz="2800" dirty="0"/>
          </a:p>
          <a:p>
            <a:pPr eaLnBrk="1" hangingPunct="1"/>
            <a:r>
              <a:rPr lang="cs-CZ" sz="2800" dirty="0"/>
              <a:t>Steroidy</a:t>
            </a:r>
            <a:endParaRPr lang="cs-CZ" sz="2800" dirty="0">
              <a:effectLst/>
            </a:endParaRPr>
          </a:p>
          <a:p>
            <a:pPr eaLnBrk="1" hangingPunct="1"/>
            <a:r>
              <a:rPr lang="cs-CZ" sz="2800" dirty="0" err="1"/>
              <a:t>prostanoidy</a:t>
            </a:r>
            <a:endParaRPr lang="cs-CZ" sz="2800" dirty="0"/>
          </a:p>
          <a:p>
            <a:pPr lvl="1" eaLnBrk="1" hangingPunct="1">
              <a:buClr>
                <a:srgbClr val="99FF99"/>
              </a:buClr>
              <a:buFont typeface="Wingdings" pitchFamily="2" charset="2"/>
              <a:buNone/>
            </a:pPr>
            <a:r>
              <a:rPr lang="cs-CZ" b="1" dirty="0">
                <a:effectLst/>
              </a:rPr>
              <a:t>Skupiny mají stejné charakteristiky:</a:t>
            </a:r>
            <a:endParaRPr lang="cs-CZ" sz="2400" b="1" dirty="0">
              <a:effectLst/>
            </a:endParaRPr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400" dirty="0"/>
              <a:t>Kde se v buňce tvoří</a:t>
            </a:r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400" dirty="0"/>
              <a:t>Jak se skladují a </a:t>
            </a:r>
            <a:r>
              <a:rPr lang="cs-CZ" sz="2400" dirty="0" err="1"/>
              <a:t>secernují</a:t>
            </a:r>
            <a:endParaRPr lang="cs-CZ" sz="2400" dirty="0"/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400" dirty="0"/>
              <a:t>Umístění receptorů</a:t>
            </a:r>
          </a:p>
          <a:p>
            <a:pPr lvl="3" eaLnBrk="1" hangingPunct="1">
              <a:buClr>
                <a:schemeClr val="hlink"/>
              </a:buClr>
              <a:buFont typeface="Wingdings" pitchFamily="2" charset="2"/>
              <a:buChar char="§"/>
            </a:pPr>
            <a:r>
              <a:rPr lang="cs-CZ" sz="2400" dirty="0"/>
              <a:t>Nitrobuněčné signální cesty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Štítná žláza</a:t>
            </a:r>
          </a:p>
        </p:txBody>
      </p:sp>
      <p:pic>
        <p:nvPicPr>
          <p:cNvPr id="4" name="Picture 5" descr="20050427-stitnazlaz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7998" t="42949" r="17998"/>
          <a:stretch>
            <a:fillRect/>
          </a:stretch>
        </p:blipFill>
        <p:spPr>
          <a:xfrm>
            <a:off x="2143108" y="1654137"/>
            <a:ext cx="4643470" cy="4227726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Účinek hormonů štítné žlázy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12875"/>
            <a:ext cx="80645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Zvyšují syntézu bílkovin</a:t>
            </a:r>
          </a:p>
          <a:p>
            <a:pPr>
              <a:lnSpc>
                <a:spcPct val="80000"/>
              </a:lnSpc>
            </a:pPr>
            <a:r>
              <a:rPr lang="cs-CZ" sz="2400"/>
              <a:t>Nezbytné pro normální vývoj CNS (zrání neuronů, tvorba myelinu, rozvoj kapilárního řečiště)</a:t>
            </a:r>
          </a:p>
          <a:p>
            <a:pPr>
              <a:lnSpc>
                <a:spcPct val="80000"/>
              </a:lnSpc>
            </a:pPr>
            <a:r>
              <a:rPr lang="cs-CZ" sz="2400"/>
              <a:t>Nedostatek po dokončení vývoje CNS – snížení výkonnosti CNS (útlum, spavost)</a:t>
            </a:r>
          </a:p>
          <a:p>
            <a:pPr>
              <a:lnSpc>
                <a:spcPct val="80000"/>
              </a:lnSpc>
            </a:pPr>
            <a:r>
              <a:rPr lang="cs-CZ" sz="2400"/>
              <a:t>Nezbytné pro vývoj kostí a zubů</a:t>
            </a:r>
          </a:p>
          <a:p>
            <a:pPr>
              <a:lnSpc>
                <a:spcPct val="80000"/>
              </a:lnSpc>
            </a:pPr>
            <a:r>
              <a:rPr lang="cs-CZ" sz="2400"/>
              <a:t>Regulují oxidační reakce organismu</a:t>
            </a:r>
          </a:p>
          <a:p>
            <a:pPr>
              <a:lnSpc>
                <a:spcPct val="80000"/>
              </a:lnSpc>
            </a:pPr>
            <a:r>
              <a:rPr lang="cs-CZ" sz="2400"/>
              <a:t>Regulují metabolizmus základních živin, iontů, vody, vit. B</a:t>
            </a:r>
          </a:p>
          <a:p>
            <a:pPr>
              <a:lnSpc>
                <a:spcPct val="80000"/>
              </a:lnSpc>
            </a:pPr>
            <a:r>
              <a:rPr lang="cs-CZ" sz="2400"/>
              <a:t>Regulují rychlost životních funkcí (oběh krevní, nervosvalový přenos, psychické reakce, pasáž GIT)</a:t>
            </a:r>
          </a:p>
          <a:p>
            <a:pPr>
              <a:lnSpc>
                <a:spcPct val="80000"/>
              </a:lnSpc>
            </a:pPr>
            <a:r>
              <a:rPr lang="cs-CZ" sz="2400"/>
              <a:t>Ovlivňují tvorbu a výdej tepla, kardiovaskulární systém, spotřebu kyslíku</a:t>
            </a:r>
          </a:p>
          <a:p>
            <a:pPr>
              <a:lnSpc>
                <a:spcPct val="80000"/>
              </a:lnSpc>
            </a:pPr>
            <a:r>
              <a:rPr lang="cs-CZ" sz="2400"/>
              <a:t>Zvyšují lipolýzu a resorpci sacharidů z GIT</a:t>
            </a:r>
            <a:endParaRPr lang="cs-CZ" sz="2400" b="1" u="sng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357188"/>
            <a:ext cx="7772400" cy="6080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dirty="0"/>
              <a:t>Hormony štítné žlázy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844824"/>
            <a:ext cx="8388424" cy="4357688"/>
          </a:xfrm>
        </p:spPr>
        <p:txBody>
          <a:bodyPr/>
          <a:lstStyle/>
          <a:p>
            <a:pPr lvl="1">
              <a:buNone/>
              <a:defRPr/>
            </a:pPr>
            <a:r>
              <a:rPr lang="cs-CZ" dirty="0">
                <a:cs typeface="Times New Roman" pitchFamily="18" charset="0"/>
              </a:rPr>
              <a:t>jodované deriváty aromatické aminokyseliny </a:t>
            </a:r>
            <a:r>
              <a:rPr lang="cs-CZ" dirty="0" err="1">
                <a:cs typeface="Times New Roman" pitchFamily="18" charset="0"/>
              </a:rPr>
              <a:t>tyroninu</a:t>
            </a:r>
            <a:r>
              <a:rPr lang="cs-CZ" dirty="0">
                <a:cs typeface="Times New Roman" pitchFamily="18" charset="0"/>
              </a:rPr>
              <a:t> složené ze </a:t>
            </a:r>
            <a:r>
              <a:rPr lang="cs-CZ" dirty="0"/>
              <a:t>2</a:t>
            </a:r>
            <a:r>
              <a:rPr lang="cs-CZ" dirty="0">
                <a:cs typeface="Times New Roman" pitchFamily="18" charset="0"/>
              </a:rPr>
              <a:t> zbytků </a:t>
            </a:r>
            <a:r>
              <a:rPr lang="cs-CZ" dirty="0" err="1">
                <a:cs typeface="Times New Roman" pitchFamily="18" charset="0"/>
              </a:rPr>
              <a:t>tyrosinu</a:t>
            </a:r>
            <a:endParaRPr lang="cs-CZ" dirty="0"/>
          </a:p>
        </p:txBody>
      </p:sp>
      <p:pic>
        <p:nvPicPr>
          <p:cNvPr id="37892" name="Picture 20" descr="5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71813"/>
            <a:ext cx="4573117" cy="330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Obdélník 6"/>
          <p:cNvSpPr>
            <a:spLocks noChangeArrowheads="1"/>
          </p:cNvSpPr>
          <p:nvPr/>
        </p:nvSpPr>
        <p:spPr bwMode="auto">
          <a:xfrm>
            <a:off x="1043608" y="1196752"/>
            <a:ext cx="6491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Monotype Sorts"/>
              <a:buNone/>
            </a:pPr>
            <a:r>
              <a:rPr lang="cs-CZ" sz="2800" dirty="0">
                <a:cs typeface="Times New Roman" pitchFamily="18" charset="0"/>
              </a:rPr>
              <a:t>Tvoří se v buňkách folikulů štítné žlázy</a:t>
            </a:r>
            <a:endParaRPr lang="cs-CZ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01123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cs-CZ" sz="4000"/>
              <a:t>Hormony štítné žlázy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76872"/>
            <a:ext cx="7772400" cy="3960416"/>
          </a:xfrm>
        </p:spPr>
        <p:txBody>
          <a:bodyPr/>
          <a:lstStyle/>
          <a:p>
            <a:pPr lvl="1"/>
            <a:r>
              <a:rPr lang="cs-CZ" dirty="0">
                <a:cs typeface="Times New Roman" pitchFamily="18" charset="0"/>
              </a:rPr>
              <a:t>způsobují zvýšení metabolické aktivity</a:t>
            </a:r>
            <a:r>
              <a:rPr lang="cs-CZ" dirty="0"/>
              <a:t> 	 </a:t>
            </a:r>
            <a:r>
              <a:rPr lang="cs-CZ" dirty="0">
                <a:sym typeface="Wingdings" pitchFamily="2" charset="2"/>
              </a:rPr>
              <a:t></a:t>
            </a:r>
            <a:r>
              <a:rPr lang="cs-CZ" dirty="0">
                <a:cs typeface="Times New Roman" pitchFamily="18" charset="0"/>
              </a:rPr>
              <a:t> vyšší spotřeb</a:t>
            </a:r>
            <a:r>
              <a:rPr lang="cs-CZ" dirty="0"/>
              <a:t>a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>
                <a:cs typeface="Times New Roman" pitchFamily="18" charset="0"/>
              </a:rPr>
              <a:t> a produkc</a:t>
            </a:r>
            <a:r>
              <a:rPr lang="cs-CZ" dirty="0"/>
              <a:t>e</a:t>
            </a:r>
            <a:r>
              <a:rPr lang="cs-CZ" dirty="0">
                <a:cs typeface="Times New Roman" pitchFamily="18" charset="0"/>
              </a:rPr>
              <a:t> tepelné energie </a:t>
            </a:r>
          </a:p>
          <a:p>
            <a:pPr lvl="1"/>
            <a:r>
              <a:rPr lang="cs-CZ" dirty="0"/>
              <a:t>s</a:t>
            </a:r>
            <a:r>
              <a:rPr lang="cs-CZ" dirty="0">
                <a:cs typeface="Times New Roman" pitchFamily="18" charset="0"/>
              </a:rPr>
              <a:t>timul</a:t>
            </a:r>
            <a:r>
              <a:rPr lang="cs-CZ" dirty="0"/>
              <a:t>ace</a:t>
            </a:r>
            <a:r>
              <a:rPr lang="cs-CZ" dirty="0">
                <a:cs typeface="Times New Roman" pitchFamily="18" charset="0"/>
              </a:rPr>
              <a:t> syntéz</a:t>
            </a:r>
            <a:r>
              <a:rPr lang="cs-CZ" dirty="0"/>
              <a:t>y</a:t>
            </a:r>
            <a:r>
              <a:rPr lang="cs-CZ" dirty="0">
                <a:cs typeface="Times New Roman" pitchFamily="18" charset="0"/>
              </a:rPr>
              <a:t> RNA a </a:t>
            </a:r>
            <a:r>
              <a:rPr lang="cs-CZ" dirty="0" err="1">
                <a:cs typeface="Times New Roman" pitchFamily="18" charset="0"/>
              </a:rPr>
              <a:t>proteosyntéz</a:t>
            </a:r>
            <a:r>
              <a:rPr lang="cs-CZ" dirty="0" err="1"/>
              <a:t>y</a:t>
            </a:r>
            <a:endParaRPr lang="cs-CZ" dirty="0"/>
          </a:p>
          <a:p>
            <a:pPr lvl="1"/>
            <a:r>
              <a:rPr lang="cs-CZ" dirty="0"/>
              <a:t>o</a:t>
            </a:r>
            <a:r>
              <a:rPr lang="cs-CZ" dirty="0">
                <a:cs typeface="Times New Roman" pitchFamily="18" charset="0"/>
              </a:rPr>
              <a:t>vliv</a:t>
            </a:r>
            <a:r>
              <a:rPr lang="cs-CZ" dirty="0"/>
              <a:t>nění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 err="1">
                <a:cs typeface="Times New Roman" pitchFamily="18" charset="0"/>
              </a:rPr>
              <a:t>intramediální</a:t>
            </a:r>
            <a:r>
              <a:rPr lang="cs-CZ" dirty="0" err="1"/>
              <a:t>ho</a:t>
            </a:r>
            <a:r>
              <a:rPr lang="cs-CZ" dirty="0">
                <a:cs typeface="Times New Roman" pitchFamily="18" charset="0"/>
              </a:rPr>
              <a:t> metabolismu cukrů, tuků i bílkovin</a:t>
            </a:r>
            <a:endParaRPr lang="cs-CZ" dirty="0"/>
          </a:p>
          <a:p>
            <a:pPr lvl="1"/>
            <a:r>
              <a:rPr lang="cs-CZ" dirty="0">
                <a:cs typeface="Times New Roman" pitchFamily="18" charset="0"/>
              </a:rPr>
              <a:t>zvyšují glykémii</a:t>
            </a:r>
            <a:r>
              <a:rPr lang="cs-CZ" sz="2400" dirty="0">
                <a:cs typeface="Times New Roman" pitchFamily="18" charset="0"/>
              </a:rPr>
              <a:t> </a:t>
            </a:r>
            <a:endParaRPr lang="cs-CZ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01123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cs-CZ" sz="4000" b="0"/>
              <a:t>T4</a:t>
            </a:r>
            <a:r>
              <a:rPr lang="cs-CZ" sz="4000">
                <a:cs typeface="Times New Roman" pitchFamily="18" charset="0"/>
              </a:rPr>
              <a:t> </a:t>
            </a:r>
            <a:r>
              <a:rPr lang="cs-CZ" sz="4000" b="0">
                <a:cs typeface="Times New Roman" pitchFamily="18" charset="0"/>
              </a:rPr>
              <a:t>tyroxin</a:t>
            </a:r>
            <a:r>
              <a:rPr lang="cs-CZ" sz="4000">
                <a:cs typeface="Times New Roman" pitchFamily="18" charset="0"/>
              </a:rPr>
              <a:t> (tetrajodtyronin)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643063"/>
            <a:ext cx="7772400" cy="475297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cs-CZ" b="1"/>
              <a:t>T</a:t>
            </a:r>
            <a:r>
              <a:rPr lang="cs-CZ" b="1">
                <a:cs typeface="Times New Roman" pitchFamily="18" charset="0"/>
              </a:rPr>
              <a:t>yroxin vzniká proteolytickým štěpením</a:t>
            </a:r>
          </a:p>
          <a:p>
            <a:pPr lvl="1"/>
            <a:r>
              <a:rPr lang="cs-CZ"/>
              <a:t> </a:t>
            </a:r>
            <a:r>
              <a:rPr lang="cs-CZ">
                <a:cs typeface="Times New Roman" pitchFamily="18" charset="0"/>
              </a:rPr>
              <a:t>v krvi je z 99,97 % vázaný</a:t>
            </a:r>
            <a:r>
              <a:rPr lang="cs-CZ"/>
              <a:t>:</a:t>
            </a:r>
          </a:p>
          <a:p>
            <a:pPr lvl="2"/>
            <a:r>
              <a:rPr lang="cs-CZ">
                <a:cs typeface="Times New Roman" pitchFamily="18" charset="0"/>
              </a:rPr>
              <a:t>na tyroxin vázající globulin (TBG 60-70 %) </a:t>
            </a:r>
            <a:endParaRPr lang="cs-CZ"/>
          </a:p>
          <a:p>
            <a:pPr lvl="2"/>
            <a:r>
              <a:rPr lang="cs-CZ">
                <a:cs typeface="Times New Roman" pitchFamily="18" charset="0"/>
              </a:rPr>
              <a:t>prealbumin (30 % - transtyretin) </a:t>
            </a:r>
            <a:endParaRPr lang="cs-CZ"/>
          </a:p>
          <a:p>
            <a:pPr lvl="2"/>
            <a:r>
              <a:rPr lang="cs-CZ">
                <a:cs typeface="Times New Roman" pitchFamily="18" charset="0"/>
              </a:rPr>
              <a:t>zbytek na albumin</a:t>
            </a:r>
            <a:endParaRPr lang="cs-CZ"/>
          </a:p>
          <a:p>
            <a:pPr lvl="1"/>
            <a:r>
              <a:rPr lang="cs-CZ" sz="3200">
                <a:cs typeface="Times New Roman" pitchFamily="18" charset="0"/>
              </a:rPr>
              <a:t>Štítná žláza produkuje za fyziologických okolností až 100x více T4 než T3</a:t>
            </a:r>
            <a:endParaRPr lang="cs-CZ" sz="3200"/>
          </a:p>
          <a:p>
            <a:pPr lvl="1"/>
            <a:r>
              <a:rPr lang="cs-CZ">
                <a:cs typeface="Times New Roman" pitchFamily="18" charset="0"/>
              </a:rPr>
              <a:t>T4 je prohormon pro T3</a:t>
            </a:r>
            <a:endParaRPr lang="cs-CZ"/>
          </a:p>
          <a:p>
            <a:pPr lvl="1">
              <a:buFontTx/>
              <a:buNone/>
            </a:pPr>
            <a:endParaRPr lang="cs-CZ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01123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cs-CZ" sz="4000" b="0" dirty="0"/>
              <a:t>T3 </a:t>
            </a:r>
            <a:r>
              <a:rPr lang="cs-CZ" sz="4000" b="0" dirty="0" err="1">
                <a:cs typeface="Times New Roman" pitchFamily="18" charset="0"/>
              </a:rPr>
              <a:t>trijodtyronin</a:t>
            </a:r>
            <a:endParaRPr lang="cs-CZ" sz="4000" b="0" dirty="0"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84313"/>
            <a:ext cx="7772400" cy="4752975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endParaRPr lang="cs-CZ" sz="2400"/>
          </a:p>
          <a:p>
            <a:pPr lvl="1"/>
            <a:r>
              <a:rPr lang="cs-CZ" sz="2400">
                <a:cs typeface="Times New Roman" pitchFamily="18" charset="0"/>
              </a:rPr>
              <a:t>vzniká dejodací T4 z 20 % ve štítné žláze a z 80 % v periferních tkáních (játrech, ledvinách, svalech)</a:t>
            </a:r>
          </a:p>
          <a:p>
            <a:pPr lvl="1"/>
            <a:r>
              <a:rPr lang="cs-CZ" sz="2400">
                <a:cs typeface="Times New Roman" pitchFamily="18" charset="0"/>
              </a:rPr>
              <a:t>T3 se váže na bílkoviny </a:t>
            </a:r>
            <a:r>
              <a:rPr lang="cs-CZ" sz="2400"/>
              <a:t>jen </a:t>
            </a:r>
            <a:r>
              <a:rPr lang="cs-CZ" sz="2400">
                <a:cs typeface="Times New Roman" pitchFamily="18" charset="0"/>
              </a:rPr>
              <a:t>z 99,7 %</a:t>
            </a:r>
            <a:endParaRPr lang="cs-CZ" sz="2400"/>
          </a:p>
          <a:p>
            <a:pPr lvl="1"/>
            <a:r>
              <a:rPr lang="cs-CZ" sz="2400"/>
              <a:t>ú</a:t>
            </a:r>
            <a:r>
              <a:rPr lang="cs-CZ" sz="2400">
                <a:cs typeface="Times New Roman" pitchFamily="18" charset="0"/>
              </a:rPr>
              <a:t>činná je pouze volná frakce (FT3), která může vstupovat do cílových buněk</a:t>
            </a:r>
            <a:endParaRPr lang="cs-CZ" sz="2400"/>
          </a:p>
          <a:p>
            <a:pPr lvl="1"/>
            <a:r>
              <a:rPr lang="cs-CZ" sz="2400">
                <a:cs typeface="Times New Roman" pitchFamily="18" charset="0"/>
              </a:rPr>
              <a:t>podíl účinné volné frakce je 10x vyšší než u T4</a:t>
            </a:r>
            <a:endParaRPr lang="cs-CZ" sz="3200" b="1">
              <a:cs typeface="Times New Roman" pitchFamily="18" charset="0"/>
            </a:endParaRPr>
          </a:p>
          <a:p>
            <a:r>
              <a:rPr lang="cs-CZ" b="1">
                <a:cs typeface="Times New Roman" pitchFamily="18" charset="0"/>
              </a:rPr>
              <a:t> </a:t>
            </a:r>
            <a:r>
              <a:rPr lang="cs-CZ" sz="2800">
                <a:cs typeface="Times New Roman" pitchFamily="18" charset="0"/>
              </a:rPr>
              <a:t>Malá část T4 je dejodována v poloze 5 – vzniká</a:t>
            </a:r>
            <a:r>
              <a:rPr lang="cs-CZ">
                <a:cs typeface="Times New Roman" pitchFamily="18" charset="0"/>
              </a:rPr>
              <a:t> neúčinný reverzní trijodtyronin (rT3)</a:t>
            </a:r>
            <a:endParaRPr lang="cs-CZ" sz="28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571480"/>
            <a:ext cx="7772400" cy="511175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cs typeface="Times New Roman" pitchFamily="18" charset="0"/>
              </a:rPr>
              <a:t>Regulace sekrece hormonů štítné žlázy</a:t>
            </a:r>
            <a:endParaRPr lang="cs-CZ" sz="4900" dirty="0"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428736"/>
            <a:ext cx="8786842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>
                <a:cs typeface="Times New Roman" pitchFamily="18" charset="0"/>
              </a:rPr>
              <a:t>Regulace probíhá po ose </a:t>
            </a:r>
            <a:r>
              <a:rPr lang="cs-CZ" sz="2800" b="1" dirty="0">
                <a:cs typeface="Times New Roman" pitchFamily="18" charset="0"/>
              </a:rPr>
              <a:t>hypotalamus-adenohypofýza-štítná žláza</a:t>
            </a:r>
            <a:r>
              <a:rPr lang="cs-CZ" sz="28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z</a:t>
            </a:r>
            <a:r>
              <a:rPr lang="cs-CZ" dirty="0">
                <a:cs typeface="Times New Roman" pitchFamily="18" charset="0"/>
              </a:rPr>
              <a:t> hypotalamu se uvolňuje neurosekreční hormon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tyreoliberin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(TRH)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>
                <a:cs typeface="Times New Roman" pitchFamily="18" charset="0"/>
              </a:rPr>
              <a:t>vyvolává sekreci </a:t>
            </a:r>
            <a:r>
              <a:rPr lang="cs-CZ" b="1" dirty="0" err="1">
                <a:cs typeface="Times New Roman" pitchFamily="18" charset="0"/>
              </a:rPr>
              <a:t>TSH</a:t>
            </a:r>
            <a:r>
              <a:rPr lang="cs-CZ" dirty="0">
                <a:cs typeface="Times New Roman" pitchFamily="18" charset="0"/>
              </a:rPr>
              <a:t> v adenohypofýze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sz="2800" dirty="0"/>
              <a:t>s</a:t>
            </a:r>
            <a:r>
              <a:rPr lang="cs-CZ" sz="2800" dirty="0">
                <a:cs typeface="Times New Roman" pitchFamily="18" charset="0"/>
              </a:rPr>
              <a:t>ekrece </a:t>
            </a:r>
            <a:r>
              <a:rPr lang="cs-CZ" sz="2800" dirty="0" err="1">
                <a:cs typeface="Times New Roman" pitchFamily="18" charset="0"/>
              </a:rPr>
              <a:t>TSH</a:t>
            </a:r>
            <a:r>
              <a:rPr lang="cs-CZ" sz="2800" dirty="0">
                <a:cs typeface="Times New Roman" pitchFamily="18" charset="0"/>
              </a:rPr>
              <a:t> se inhibuje </a:t>
            </a:r>
            <a:r>
              <a:rPr lang="cs-CZ" sz="2800" b="1" dirty="0" err="1">
                <a:cs typeface="Times New Roman" pitchFamily="18" charset="0"/>
              </a:rPr>
              <a:t>somatostatinem</a:t>
            </a:r>
            <a:endParaRPr lang="cs-CZ" sz="2800" b="1" dirty="0"/>
          </a:p>
          <a:p>
            <a:pPr lvl="1">
              <a:lnSpc>
                <a:spcPct val="90000"/>
              </a:lnSpc>
            </a:pPr>
            <a:r>
              <a:rPr lang="cs-CZ" dirty="0" err="1">
                <a:cs typeface="Times New Roman" pitchFamily="18" charset="0"/>
              </a:rPr>
              <a:t>TSH</a:t>
            </a:r>
            <a:r>
              <a:rPr lang="cs-CZ" dirty="0">
                <a:cs typeface="Times New Roman" pitchFamily="18" charset="0"/>
              </a:rPr>
              <a:t> se váže na své receptory na membráně </a:t>
            </a:r>
            <a:r>
              <a:rPr lang="cs-CZ" dirty="0" err="1">
                <a:cs typeface="Times New Roman" pitchFamily="18" charset="0"/>
              </a:rPr>
              <a:t>tyreocytu</a:t>
            </a:r>
            <a:endParaRPr lang="cs-CZ" dirty="0">
              <a:cs typeface="Times New Roman" pitchFamily="18" charset="0"/>
            </a:endParaRPr>
          </a:p>
          <a:p>
            <a:pPr>
              <a:lnSpc>
                <a:spcPct val="70000"/>
              </a:lnSpc>
              <a:buNone/>
            </a:pPr>
            <a:r>
              <a:rPr lang="cs-CZ" sz="2800" b="1" dirty="0">
                <a:cs typeface="Times New Roman" pitchFamily="18" charset="0"/>
              </a:rPr>
              <a:t>T3 a T4 působí negativní zpětnou vazbou</a:t>
            </a:r>
            <a:endParaRPr lang="cs-CZ" sz="2800" dirty="0"/>
          </a:p>
          <a:p>
            <a:pPr lvl="1">
              <a:lnSpc>
                <a:spcPct val="70000"/>
              </a:lnSpc>
            </a:pPr>
            <a:r>
              <a:rPr lang="cs-CZ" sz="2400" dirty="0"/>
              <a:t>v</a:t>
            </a:r>
            <a:r>
              <a:rPr lang="cs-CZ" sz="2400" dirty="0">
                <a:cs typeface="Times New Roman" pitchFamily="18" charset="0"/>
              </a:rPr>
              <a:t>ztah mezi koncentrací </a:t>
            </a:r>
            <a:r>
              <a:rPr lang="cs-CZ" sz="2400" b="1" dirty="0">
                <a:cs typeface="Times New Roman" pitchFamily="18" charset="0"/>
              </a:rPr>
              <a:t>FT4</a:t>
            </a:r>
            <a:r>
              <a:rPr lang="cs-CZ" sz="2400" dirty="0">
                <a:cs typeface="Times New Roman" pitchFamily="18" charset="0"/>
              </a:rPr>
              <a:t> a produkcí </a:t>
            </a:r>
            <a:r>
              <a:rPr lang="cs-CZ" sz="2400" dirty="0" err="1">
                <a:cs typeface="Times New Roman" pitchFamily="18" charset="0"/>
              </a:rPr>
              <a:t>TSH</a:t>
            </a:r>
            <a:r>
              <a:rPr lang="cs-CZ" sz="2400" dirty="0">
                <a:cs typeface="Times New Roman" pitchFamily="18" charset="0"/>
              </a:rPr>
              <a:t> je logaritmicko-lineární </a:t>
            </a:r>
            <a:endParaRPr lang="cs-CZ" sz="2400" dirty="0"/>
          </a:p>
          <a:p>
            <a:pPr lvl="2">
              <a:lnSpc>
                <a:spcPct val="70000"/>
              </a:lnSpc>
            </a:pPr>
            <a:r>
              <a:rPr lang="cs-CZ" sz="2000" dirty="0">
                <a:cs typeface="Times New Roman" pitchFamily="18" charset="0"/>
              </a:rPr>
              <a:t>pokles FT4 na polovinu způsobí vzrůst </a:t>
            </a:r>
            <a:r>
              <a:rPr lang="cs-CZ" sz="2000" dirty="0" err="1">
                <a:cs typeface="Times New Roman" pitchFamily="18" charset="0"/>
              </a:rPr>
              <a:t>TSH</a:t>
            </a:r>
            <a:r>
              <a:rPr lang="cs-CZ" sz="2000" dirty="0">
                <a:cs typeface="Times New Roman" pitchFamily="18" charset="0"/>
              </a:rPr>
              <a:t> 160x</a:t>
            </a:r>
            <a:endParaRPr lang="cs-CZ" sz="2000" dirty="0"/>
          </a:p>
          <a:p>
            <a:pPr lvl="2">
              <a:lnSpc>
                <a:spcPct val="70000"/>
              </a:lnSpc>
            </a:pPr>
            <a:r>
              <a:rPr lang="cs-CZ" sz="3200" dirty="0"/>
              <a:t>p</a:t>
            </a:r>
            <a:r>
              <a:rPr lang="cs-CZ" sz="3200" dirty="0">
                <a:cs typeface="Times New Roman" pitchFamily="18" charset="0"/>
              </a:rPr>
              <a:t>roto má stanovení </a:t>
            </a:r>
            <a:r>
              <a:rPr lang="cs-CZ" sz="3200" dirty="0" err="1">
                <a:cs typeface="Times New Roman" pitchFamily="18" charset="0"/>
              </a:rPr>
              <a:t>TSH</a:t>
            </a:r>
            <a:r>
              <a:rPr lang="cs-CZ" sz="3200" dirty="0">
                <a:cs typeface="Times New Roman" pitchFamily="18" charset="0"/>
              </a:rPr>
              <a:t> klíčovou úlohu</a:t>
            </a:r>
            <a:endParaRPr lang="cs-CZ" sz="3200" dirty="0"/>
          </a:p>
          <a:p>
            <a:pPr lvl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290513"/>
            <a:ext cx="6840538" cy="576262"/>
          </a:xfrm>
        </p:spPr>
        <p:txBody>
          <a:bodyPr lIns="92075" tIns="46038" rIns="92075" bIns="46038" anchor="t">
            <a:normAutofit/>
          </a:bodyPr>
          <a:lstStyle/>
          <a:p>
            <a:r>
              <a:rPr lang="cs-CZ" sz="2800" b="0">
                <a:solidFill>
                  <a:srgbClr val="000099"/>
                </a:solidFill>
                <a:latin typeface="Arial" pitchFamily="34" charset="0"/>
              </a:rPr>
              <a:t>Hypothalamo-pituitární-tyreoidální osa</a:t>
            </a:r>
            <a:endParaRPr lang="cs-CZ" sz="2800" b="0" i="1">
              <a:latin typeface="Arial" pitchFamily="34" charset="0"/>
            </a:endParaRPr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2006600" y="865188"/>
            <a:ext cx="4889500" cy="717550"/>
          </a:xfrm>
          <a:custGeom>
            <a:avLst/>
            <a:gdLst>
              <a:gd name="T0" fmla="*/ 0 w 2310"/>
              <a:gd name="T1" fmla="*/ 488638 h 652"/>
              <a:gd name="T2" fmla="*/ 25400 w 2310"/>
              <a:gd name="T3" fmla="*/ 369780 h 652"/>
              <a:gd name="T4" fmla="*/ 50800 w 2310"/>
              <a:gd name="T5" fmla="*/ 316955 h 652"/>
              <a:gd name="T6" fmla="*/ 127000 w 2310"/>
              <a:gd name="T7" fmla="*/ 303748 h 652"/>
              <a:gd name="T8" fmla="*/ 304800 w 2310"/>
              <a:gd name="T9" fmla="*/ 330161 h 652"/>
              <a:gd name="T10" fmla="*/ 355600 w 2310"/>
              <a:gd name="T11" fmla="*/ 369780 h 652"/>
              <a:gd name="T12" fmla="*/ 508000 w 2310"/>
              <a:gd name="T13" fmla="*/ 422606 h 652"/>
              <a:gd name="T14" fmla="*/ 736600 w 2310"/>
              <a:gd name="T15" fmla="*/ 462225 h 652"/>
              <a:gd name="T16" fmla="*/ 812800 w 2310"/>
              <a:gd name="T17" fmla="*/ 382987 h 652"/>
              <a:gd name="T18" fmla="*/ 762000 w 2310"/>
              <a:gd name="T19" fmla="*/ 343367 h 652"/>
              <a:gd name="T20" fmla="*/ 685800 w 2310"/>
              <a:gd name="T21" fmla="*/ 264129 h 652"/>
              <a:gd name="T22" fmla="*/ 508000 w 2310"/>
              <a:gd name="T23" fmla="*/ 237716 h 652"/>
              <a:gd name="T24" fmla="*/ 457200 w 2310"/>
              <a:gd name="T25" fmla="*/ 198097 h 652"/>
              <a:gd name="T26" fmla="*/ 863600 w 2310"/>
              <a:gd name="T27" fmla="*/ 13206 h 652"/>
              <a:gd name="T28" fmla="*/ 1193800 w 2310"/>
              <a:gd name="T29" fmla="*/ 26413 h 652"/>
              <a:gd name="T30" fmla="*/ 1219200 w 2310"/>
              <a:gd name="T31" fmla="*/ 66032 h 652"/>
              <a:gd name="T32" fmla="*/ 1244600 w 2310"/>
              <a:gd name="T33" fmla="*/ 198097 h 652"/>
              <a:gd name="T34" fmla="*/ 1447800 w 2310"/>
              <a:gd name="T35" fmla="*/ 303748 h 652"/>
              <a:gd name="T36" fmla="*/ 1625600 w 2310"/>
              <a:gd name="T37" fmla="*/ 290542 h 652"/>
              <a:gd name="T38" fmla="*/ 1651000 w 2310"/>
              <a:gd name="T39" fmla="*/ 250922 h 652"/>
              <a:gd name="T40" fmla="*/ 1727200 w 2310"/>
              <a:gd name="T41" fmla="*/ 79239 h 652"/>
              <a:gd name="T42" fmla="*/ 1752600 w 2310"/>
              <a:gd name="T43" fmla="*/ 39619 h 652"/>
              <a:gd name="T44" fmla="*/ 1905000 w 2310"/>
              <a:gd name="T45" fmla="*/ 13206 h 652"/>
              <a:gd name="T46" fmla="*/ 1981200 w 2310"/>
              <a:gd name="T47" fmla="*/ 0 h 652"/>
              <a:gd name="T48" fmla="*/ 2286000 w 2310"/>
              <a:gd name="T49" fmla="*/ 66032 h 652"/>
              <a:gd name="T50" fmla="*/ 2260600 w 2310"/>
              <a:gd name="T51" fmla="*/ 211303 h 652"/>
              <a:gd name="T52" fmla="*/ 2209800 w 2310"/>
              <a:gd name="T53" fmla="*/ 290542 h 652"/>
              <a:gd name="T54" fmla="*/ 2235200 w 2310"/>
              <a:gd name="T55" fmla="*/ 343367 h 652"/>
              <a:gd name="T56" fmla="*/ 2514600 w 2310"/>
              <a:gd name="T57" fmla="*/ 343367 h 652"/>
              <a:gd name="T58" fmla="*/ 2768600 w 2310"/>
              <a:gd name="T59" fmla="*/ 118858 h 652"/>
              <a:gd name="T60" fmla="*/ 2971800 w 2310"/>
              <a:gd name="T61" fmla="*/ 92445 h 652"/>
              <a:gd name="T62" fmla="*/ 3276600 w 2310"/>
              <a:gd name="T63" fmla="*/ 105652 h 652"/>
              <a:gd name="T64" fmla="*/ 3352800 w 2310"/>
              <a:gd name="T65" fmla="*/ 118858 h 652"/>
              <a:gd name="T66" fmla="*/ 3429000 w 2310"/>
              <a:gd name="T67" fmla="*/ 250922 h 652"/>
              <a:gd name="T68" fmla="*/ 3479800 w 2310"/>
              <a:gd name="T69" fmla="*/ 330161 h 652"/>
              <a:gd name="T70" fmla="*/ 3327400 w 2310"/>
              <a:gd name="T71" fmla="*/ 435813 h 652"/>
              <a:gd name="T72" fmla="*/ 3606800 w 2310"/>
              <a:gd name="T73" fmla="*/ 515051 h 652"/>
              <a:gd name="T74" fmla="*/ 3860799 w 2310"/>
              <a:gd name="T75" fmla="*/ 316955 h 652"/>
              <a:gd name="T76" fmla="*/ 3962399 w 2310"/>
              <a:gd name="T77" fmla="*/ 303748 h 652"/>
              <a:gd name="T78" fmla="*/ 4165599 w 2310"/>
              <a:gd name="T79" fmla="*/ 316955 h 652"/>
              <a:gd name="T80" fmla="*/ 4343400 w 2310"/>
              <a:gd name="T81" fmla="*/ 449019 h 652"/>
              <a:gd name="T82" fmla="*/ 4267199 w 2310"/>
              <a:gd name="T83" fmla="*/ 581083 h 652"/>
              <a:gd name="T84" fmla="*/ 4216399 w 2310"/>
              <a:gd name="T85" fmla="*/ 660322 h 652"/>
              <a:gd name="T86" fmla="*/ 4648200 w 2310"/>
              <a:gd name="T87" fmla="*/ 686735 h 652"/>
              <a:gd name="T88" fmla="*/ 4775200 w 2310"/>
              <a:gd name="T89" fmla="*/ 594290 h 652"/>
              <a:gd name="T90" fmla="*/ 4876800 w 2310"/>
              <a:gd name="T91" fmla="*/ 435813 h 652"/>
              <a:gd name="T92" fmla="*/ 4800600 w 2310"/>
              <a:gd name="T93" fmla="*/ 488638 h 6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10"/>
              <a:gd name="T142" fmla="*/ 0 h 652"/>
              <a:gd name="T143" fmla="*/ 2310 w 2310"/>
              <a:gd name="T144" fmla="*/ 652 h 6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10" h="652">
                <a:moveTo>
                  <a:pt x="0" y="444"/>
                </a:moveTo>
                <a:cubicBezTo>
                  <a:pt x="4" y="408"/>
                  <a:pt x="6" y="372"/>
                  <a:pt x="12" y="336"/>
                </a:cubicBezTo>
                <a:cubicBezTo>
                  <a:pt x="15" y="320"/>
                  <a:pt x="14" y="301"/>
                  <a:pt x="24" y="288"/>
                </a:cubicBezTo>
                <a:cubicBezTo>
                  <a:pt x="32" y="278"/>
                  <a:pt x="48" y="280"/>
                  <a:pt x="60" y="276"/>
                </a:cubicBezTo>
                <a:cubicBezTo>
                  <a:pt x="63" y="277"/>
                  <a:pt x="136" y="294"/>
                  <a:pt x="144" y="300"/>
                </a:cubicBezTo>
                <a:cubicBezTo>
                  <a:pt x="155" y="309"/>
                  <a:pt x="157" y="327"/>
                  <a:pt x="168" y="336"/>
                </a:cubicBezTo>
                <a:cubicBezTo>
                  <a:pt x="190" y="355"/>
                  <a:pt x="240" y="384"/>
                  <a:pt x="240" y="384"/>
                </a:cubicBezTo>
                <a:cubicBezTo>
                  <a:pt x="278" y="441"/>
                  <a:pt x="282" y="436"/>
                  <a:pt x="348" y="420"/>
                </a:cubicBezTo>
                <a:cubicBezTo>
                  <a:pt x="356" y="407"/>
                  <a:pt x="387" y="368"/>
                  <a:pt x="384" y="348"/>
                </a:cubicBezTo>
                <a:cubicBezTo>
                  <a:pt x="382" y="334"/>
                  <a:pt x="366" y="325"/>
                  <a:pt x="360" y="312"/>
                </a:cubicBezTo>
                <a:cubicBezTo>
                  <a:pt x="348" y="288"/>
                  <a:pt x="350" y="257"/>
                  <a:pt x="324" y="240"/>
                </a:cubicBezTo>
                <a:cubicBezTo>
                  <a:pt x="300" y="224"/>
                  <a:pt x="268" y="225"/>
                  <a:pt x="240" y="216"/>
                </a:cubicBezTo>
                <a:cubicBezTo>
                  <a:pt x="232" y="204"/>
                  <a:pt x="218" y="194"/>
                  <a:pt x="216" y="180"/>
                </a:cubicBezTo>
                <a:cubicBezTo>
                  <a:pt x="203" y="59"/>
                  <a:pt x="319" y="34"/>
                  <a:pt x="408" y="12"/>
                </a:cubicBezTo>
                <a:cubicBezTo>
                  <a:pt x="460" y="16"/>
                  <a:pt x="514" y="10"/>
                  <a:pt x="564" y="24"/>
                </a:cubicBezTo>
                <a:cubicBezTo>
                  <a:pt x="576" y="27"/>
                  <a:pt x="574" y="47"/>
                  <a:pt x="576" y="60"/>
                </a:cubicBezTo>
                <a:cubicBezTo>
                  <a:pt x="582" y="100"/>
                  <a:pt x="582" y="140"/>
                  <a:pt x="588" y="180"/>
                </a:cubicBezTo>
                <a:cubicBezTo>
                  <a:pt x="597" y="244"/>
                  <a:pt x="631" y="249"/>
                  <a:pt x="684" y="276"/>
                </a:cubicBezTo>
                <a:cubicBezTo>
                  <a:pt x="712" y="272"/>
                  <a:pt x="743" y="277"/>
                  <a:pt x="768" y="264"/>
                </a:cubicBezTo>
                <a:cubicBezTo>
                  <a:pt x="779" y="258"/>
                  <a:pt x="777" y="240"/>
                  <a:pt x="780" y="228"/>
                </a:cubicBezTo>
                <a:cubicBezTo>
                  <a:pt x="792" y="175"/>
                  <a:pt x="801" y="125"/>
                  <a:pt x="816" y="72"/>
                </a:cubicBezTo>
                <a:cubicBezTo>
                  <a:pt x="819" y="60"/>
                  <a:pt x="818" y="43"/>
                  <a:pt x="828" y="36"/>
                </a:cubicBezTo>
                <a:cubicBezTo>
                  <a:pt x="849" y="21"/>
                  <a:pt x="876" y="20"/>
                  <a:pt x="900" y="12"/>
                </a:cubicBezTo>
                <a:cubicBezTo>
                  <a:pt x="912" y="8"/>
                  <a:pt x="936" y="0"/>
                  <a:pt x="936" y="0"/>
                </a:cubicBezTo>
                <a:cubicBezTo>
                  <a:pt x="1009" y="10"/>
                  <a:pt x="1041" y="1"/>
                  <a:pt x="1080" y="60"/>
                </a:cubicBezTo>
                <a:cubicBezTo>
                  <a:pt x="1076" y="104"/>
                  <a:pt x="1076" y="148"/>
                  <a:pt x="1068" y="192"/>
                </a:cubicBezTo>
                <a:cubicBezTo>
                  <a:pt x="1064" y="217"/>
                  <a:pt x="1044" y="264"/>
                  <a:pt x="1044" y="264"/>
                </a:cubicBezTo>
                <a:cubicBezTo>
                  <a:pt x="1048" y="280"/>
                  <a:pt x="1047" y="298"/>
                  <a:pt x="1056" y="312"/>
                </a:cubicBezTo>
                <a:cubicBezTo>
                  <a:pt x="1088" y="360"/>
                  <a:pt x="1148" y="325"/>
                  <a:pt x="1188" y="312"/>
                </a:cubicBezTo>
                <a:cubicBezTo>
                  <a:pt x="1233" y="245"/>
                  <a:pt x="1228" y="148"/>
                  <a:pt x="1308" y="108"/>
                </a:cubicBezTo>
                <a:cubicBezTo>
                  <a:pt x="1333" y="96"/>
                  <a:pt x="1381" y="89"/>
                  <a:pt x="1404" y="84"/>
                </a:cubicBezTo>
                <a:cubicBezTo>
                  <a:pt x="1452" y="88"/>
                  <a:pt x="1500" y="90"/>
                  <a:pt x="1548" y="96"/>
                </a:cubicBezTo>
                <a:cubicBezTo>
                  <a:pt x="1561" y="98"/>
                  <a:pt x="1577" y="98"/>
                  <a:pt x="1584" y="108"/>
                </a:cubicBezTo>
                <a:cubicBezTo>
                  <a:pt x="1599" y="128"/>
                  <a:pt x="1611" y="199"/>
                  <a:pt x="1620" y="228"/>
                </a:cubicBezTo>
                <a:cubicBezTo>
                  <a:pt x="1627" y="252"/>
                  <a:pt x="1644" y="300"/>
                  <a:pt x="1644" y="300"/>
                </a:cubicBezTo>
                <a:cubicBezTo>
                  <a:pt x="1628" y="348"/>
                  <a:pt x="1614" y="368"/>
                  <a:pt x="1572" y="396"/>
                </a:cubicBezTo>
                <a:cubicBezTo>
                  <a:pt x="1531" y="520"/>
                  <a:pt x="1591" y="478"/>
                  <a:pt x="1704" y="468"/>
                </a:cubicBezTo>
                <a:cubicBezTo>
                  <a:pt x="1754" y="418"/>
                  <a:pt x="1784" y="348"/>
                  <a:pt x="1824" y="288"/>
                </a:cubicBezTo>
                <a:cubicBezTo>
                  <a:pt x="1833" y="274"/>
                  <a:pt x="1856" y="280"/>
                  <a:pt x="1872" y="276"/>
                </a:cubicBezTo>
                <a:cubicBezTo>
                  <a:pt x="1904" y="280"/>
                  <a:pt x="1938" y="277"/>
                  <a:pt x="1968" y="288"/>
                </a:cubicBezTo>
                <a:cubicBezTo>
                  <a:pt x="2007" y="302"/>
                  <a:pt x="2036" y="376"/>
                  <a:pt x="2052" y="408"/>
                </a:cubicBezTo>
                <a:cubicBezTo>
                  <a:pt x="2026" y="592"/>
                  <a:pt x="2062" y="425"/>
                  <a:pt x="2016" y="528"/>
                </a:cubicBezTo>
                <a:cubicBezTo>
                  <a:pt x="2006" y="551"/>
                  <a:pt x="1992" y="600"/>
                  <a:pt x="1992" y="600"/>
                </a:cubicBezTo>
                <a:cubicBezTo>
                  <a:pt x="2070" y="652"/>
                  <a:pt x="2084" y="634"/>
                  <a:pt x="2196" y="624"/>
                </a:cubicBezTo>
                <a:cubicBezTo>
                  <a:pt x="2201" y="618"/>
                  <a:pt x="2250" y="554"/>
                  <a:pt x="2256" y="540"/>
                </a:cubicBezTo>
                <a:cubicBezTo>
                  <a:pt x="2276" y="495"/>
                  <a:pt x="2288" y="443"/>
                  <a:pt x="2304" y="396"/>
                </a:cubicBezTo>
                <a:cubicBezTo>
                  <a:pt x="2310" y="377"/>
                  <a:pt x="2282" y="430"/>
                  <a:pt x="2268" y="4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727200" y="762000"/>
            <a:ext cx="5568950" cy="663575"/>
          </a:xfrm>
          <a:custGeom>
            <a:avLst/>
            <a:gdLst>
              <a:gd name="T0" fmla="*/ 0 w 2631"/>
              <a:gd name="T1" fmla="*/ 554630 h 603"/>
              <a:gd name="T2" fmla="*/ 152400 w 2631"/>
              <a:gd name="T3" fmla="*/ 396164 h 603"/>
              <a:gd name="T4" fmla="*/ 254000 w 2631"/>
              <a:gd name="T5" fmla="*/ 316931 h 603"/>
              <a:gd name="T6" fmla="*/ 304800 w 2631"/>
              <a:gd name="T7" fmla="*/ 277315 h 603"/>
              <a:gd name="T8" fmla="*/ 406400 w 2631"/>
              <a:gd name="T9" fmla="*/ 290520 h 603"/>
              <a:gd name="T10" fmla="*/ 457200 w 2631"/>
              <a:gd name="T11" fmla="*/ 330137 h 603"/>
              <a:gd name="T12" fmla="*/ 609600 w 2631"/>
              <a:gd name="T13" fmla="*/ 356548 h 603"/>
              <a:gd name="T14" fmla="*/ 558800 w 2631"/>
              <a:gd name="T15" fmla="*/ 316931 h 603"/>
              <a:gd name="T16" fmla="*/ 482600 w 2631"/>
              <a:gd name="T17" fmla="*/ 303726 h 603"/>
              <a:gd name="T18" fmla="*/ 635000 w 2631"/>
              <a:gd name="T19" fmla="*/ 198082 h 603"/>
              <a:gd name="T20" fmla="*/ 685800 w 2631"/>
              <a:gd name="T21" fmla="*/ 158466 h 603"/>
              <a:gd name="T22" fmla="*/ 762000 w 2631"/>
              <a:gd name="T23" fmla="*/ 145260 h 603"/>
              <a:gd name="T24" fmla="*/ 914400 w 2631"/>
              <a:gd name="T25" fmla="*/ 105644 h 603"/>
              <a:gd name="T26" fmla="*/ 1219200 w 2631"/>
              <a:gd name="T27" fmla="*/ 0 h 603"/>
              <a:gd name="T28" fmla="*/ 1524000 w 2631"/>
              <a:gd name="T29" fmla="*/ 52822 h 603"/>
              <a:gd name="T30" fmla="*/ 1676400 w 2631"/>
              <a:gd name="T31" fmla="*/ 105644 h 603"/>
              <a:gd name="T32" fmla="*/ 1727200 w 2631"/>
              <a:gd name="T33" fmla="*/ 184877 h 603"/>
              <a:gd name="T34" fmla="*/ 1828800 w 2631"/>
              <a:gd name="T35" fmla="*/ 264109 h 603"/>
              <a:gd name="T36" fmla="*/ 1879600 w 2631"/>
              <a:gd name="T37" fmla="*/ 224493 h 603"/>
              <a:gd name="T38" fmla="*/ 1828800 w 2631"/>
              <a:gd name="T39" fmla="*/ 145260 h 603"/>
              <a:gd name="T40" fmla="*/ 2387600 w 2631"/>
              <a:gd name="T41" fmla="*/ 39616 h 603"/>
              <a:gd name="T42" fmla="*/ 2819400 w 2631"/>
              <a:gd name="T43" fmla="*/ 92438 h 603"/>
              <a:gd name="T44" fmla="*/ 2870200 w 2631"/>
              <a:gd name="T45" fmla="*/ 132055 h 603"/>
              <a:gd name="T46" fmla="*/ 2794000 w 2631"/>
              <a:gd name="T47" fmla="*/ 224493 h 603"/>
              <a:gd name="T48" fmla="*/ 2743200 w 2631"/>
              <a:gd name="T49" fmla="*/ 303726 h 603"/>
              <a:gd name="T50" fmla="*/ 2768600 w 2631"/>
              <a:gd name="T51" fmla="*/ 250904 h 603"/>
              <a:gd name="T52" fmla="*/ 2794000 w 2631"/>
              <a:gd name="T53" fmla="*/ 211288 h 603"/>
              <a:gd name="T54" fmla="*/ 3175000 w 2631"/>
              <a:gd name="T55" fmla="*/ 92438 h 603"/>
              <a:gd name="T56" fmla="*/ 3962400 w 2631"/>
              <a:gd name="T57" fmla="*/ 145260 h 603"/>
              <a:gd name="T58" fmla="*/ 3937000 w 2631"/>
              <a:gd name="T59" fmla="*/ 409370 h 603"/>
              <a:gd name="T60" fmla="*/ 3962400 w 2631"/>
              <a:gd name="T61" fmla="*/ 356548 h 603"/>
              <a:gd name="T62" fmla="*/ 3987800 w 2631"/>
              <a:gd name="T63" fmla="*/ 316931 h 603"/>
              <a:gd name="T64" fmla="*/ 4216399 w 2631"/>
              <a:gd name="T65" fmla="*/ 237698 h 603"/>
              <a:gd name="T66" fmla="*/ 4902200 w 2631"/>
              <a:gd name="T67" fmla="*/ 303726 h 603"/>
              <a:gd name="T68" fmla="*/ 4876800 w 2631"/>
              <a:gd name="T69" fmla="*/ 435781 h 603"/>
              <a:gd name="T70" fmla="*/ 4826000 w 2631"/>
              <a:gd name="T71" fmla="*/ 515013 h 603"/>
              <a:gd name="T72" fmla="*/ 4876800 w 2631"/>
              <a:gd name="T73" fmla="*/ 515013 h 603"/>
              <a:gd name="T74" fmla="*/ 5080000 w 2631"/>
              <a:gd name="T75" fmla="*/ 382959 h 603"/>
              <a:gd name="T76" fmla="*/ 5334000 w 2631"/>
              <a:gd name="T77" fmla="*/ 396164 h 603"/>
              <a:gd name="T78" fmla="*/ 5486400 w 2631"/>
              <a:gd name="T79" fmla="*/ 422575 h 603"/>
              <a:gd name="T80" fmla="*/ 5562600 w 2631"/>
              <a:gd name="T81" fmla="*/ 475397 h 60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31"/>
              <a:gd name="T124" fmla="*/ 0 h 603"/>
              <a:gd name="T125" fmla="*/ 2631 w 2631"/>
              <a:gd name="T126" fmla="*/ 603 h 60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31" h="603">
                <a:moveTo>
                  <a:pt x="0" y="504"/>
                </a:moveTo>
                <a:cubicBezTo>
                  <a:pt x="47" y="457"/>
                  <a:pt x="52" y="421"/>
                  <a:pt x="72" y="360"/>
                </a:cubicBezTo>
                <a:cubicBezTo>
                  <a:pt x="81" y="333"/>
                  <a:pt x="104" y="312"/>
                  <a:pt x="120" y="288"/>
                </a:cubicBezTo>
                <a:cubicBezTo>
                  <a:pt x="128" y="276"/>
                  <a:pt x="144" y="252"/>
                  <a:pt x="144" y="252"/>
                </a:cubicBezTo>
                <a:cubicBezTo>
                  <a:pt x="160" y="256"/>
                  <a:pt x="178" y="255"/>
                  <a:pt x="192" y="264"/>
                </a:cubicBezTo>
                <a:cubicBezTo>
                  <a:pt x="204" y="272"/>
                  <a:pt x="204" y="292"/>
                  <a:pt x="216" y="300"/>
                </a:cubicBezTo>
                <a:cubicBezTo>
                  <a:pt x="237" y="313"/>
                  <a:pt x="288" y="324"/>
                  <a:pt x="288" y="324"/>
                </a:cubicBezTo>
                <a:cubicBezTo>
                  <a:pt x="280" y="312"/>
                  <a:pt x="275" y="297"/>
                  <a:pt x="264" y="288"/>
                </a:cubicBezTo>
                <a:cubicBezTo>
                  <a:pt x="254" y="280"/>
                  <a:pt x="233" y="288"/>
                  <a:pt x="228" y="276"/>
                </a:cubicBezTo>
                <a:cubicBezTo>
                  <a:pt x="210" y="230"/>
                  <a:pt x="269" y="190"/>
                  <a:pt x="300" y="180"/>
                </a:cubicBezTo>
                <a:cubicBezTo>
                  <a:pt x="308" y="168"/>
                  <a:pt x="313" y="153"/>
                  <a:pt x="324" y="144"/>
                </a:cubicBezTo>
                <a:cubicBezTo>
                  <a:pt x="334" y="136"/>
                  <a:pt x="349" y="138"/>
                  <a:pt x="360" y="132"/>
                </a:cubicBezTo>
                <a:cubicBezTo>
                  <a:pt x="453" y="85"/>
                  <a:pt x="342" y="126"/>
                  <a:pt x="432" y="96"/>
                </a:cubicBezTo>
                <a:cubicBezTo>
                  <a:pt x="542" y="13"/>
                  <a:pt x="492" y="42"/>
                  <a:pt x="576" y="0"/>
                </a:cubicBezTo>
                <a:cubicBezTo>
                  <a:pt x="631" y="9"/>
                  <a:pt x="672" y="22"/>
                  <a:pt x="720" y="48"/>
                </a:cubicBezTo>
                <a:cubicBezTo>
                  <a:pt x="745" y="62"/>
                  <a:pt x="792" y="96"/>
                  <a:pt x="792" y="96"/>
                </a:cubicBezTo>
                <a:cubicBezTo>
                  <a:pt x="800" y="120"/>
                  <a:pt x="802" y="147"/>
                  <a:pt x="816" y="168"/>
                </a:cubicBezTo>
                <a:cubicBezTo>
                  <a:pt x="832" y="192"/>
                  <a:pt x="864" y="240"/>
                  <a:pt x="864" y="240"/>
                </a:cubicBezTo>
                <a:cubicBezTo>
                  <a:pt x="872" y="228"/>
                  <a:pt x="888" y="218"/>
                  <a:pt x="888" y="204"/>
                </a:cubicBezTo>
                <a:cubicBezTo>
                  <a:pt x="888" y="179"/>
                  <a:pt x="864" y="132"/>
                  <a:pt x="864" y="132"/>
                </a:cubicBezTo>
                <a:cubicBezTo>
                  <a:pt x="898" y="31"/>
                  <a:pt x="1044" y="43"/>
                  <a:pt x="1128" y="36"/>
                </a:cubicBezTo>
                <a:cubicBezTo>
                  <a:pt x="1226" y="45"/>
                  <a:pt x="1260" y="36"/>
                  <a:pt x="1332" y="84"/>
                </a:cubicBezTo>
                <a:cubicBezTo>
                  <a:pt x="1340" y="96"/>
                  <a:pt x="1354" y="106"/>
                  <a:pt x="1356" y="120"/>
                </a:cubicBezTo>
                <a:cubicBezTo>
                  <a:pt x="1362" y="162"/>
                  <a:pt x="1334" y="172"/>
                  <a:pt x="1320" y="204"/>
                </a:cubicBezTo>
                <a:cubicBezTo>
                  <a:pt x="1310" y="227"/>
                  <a:pt x="1304" y="252"/>
                  <a:pt x="1296" y="276"/>
                </a:cubicBezTo>
                <a:cubicBezTo>
                  <a:pt x="1291" y="292"/>
                  <a:pt x="1303" y="244"/>
                  <a:pt x="1308" y="228"/>
                </a:cubicBezTo>
                <a:cubicBezTo>
                  <a:pt x="1311" y="216"/>
                  <a:pt x="1314" y="203"/>
                  <a:pt x="1320" y="192"/>
                </a:cubicBezTo>
                <a:cubicBezTo>
                  <a:pt x="1356" y="120"/>
                  <a:pt x="1430" y="102"/>
                  <a:pt x="1500" y="84"/>
                </a:cubicBezTo>
                <a:cubicBezTo>
                  <a:pt x="1635" y="91"/>
                  <a:pt x="1747" y="90"/>
                  <a:pt x="1872" y="132"/>
                </a:cubicBezTo>
                <a:cubicBezTo>
                  <a:pt x="1933" y="223"/>
                  <a:pt x="1892" y="275"/>
                  <a:pt x="1860" y="372"/>
                </a:cubicBezTo>
                <a:cubicBezTo>
                  <a:pt x="1855" y="388"/>
                  <a:pt x="1867" y="340"/>
                  <a:pt x="1872" y="324"/>
                </a:cubicBezTo>
                <a:cubicBezTo>
                  <a:pt x="1875" y="312"/>
                  <a:pt x="1878" y="299"/>
                  <a:pt x="1884" y="288"/>
                </a:cubicBezTo>
                <a:cubicBezTo>
                  <a:pt x="1909" y="239"/>
                  <a:pt x="1942" y="229"/>
                  <a:pt x="1992" y="216"/>
                </a:cubicBezTo>
                <a:cubicBezTo>
                  <a:pt x="2149" y="223"/>
                  <a:pt x="2224" y="184"/>
                  <a:pt x="2316" y="276"/>
                </a:cubicBezTo>
                <a:cubicBezTo>
                  <a:pt x="2312" y="316"/>
                  <a:pt x="2311" y="356"/>
                  <a:pt x="2304" y="396"/>
                </a:cubicBezTo>
                <a:cubicBezTo>
                  <a:pt x="2299" y="421"/>
                  <a:pt x="2288" y="444"/>
                  <a:pt x="2280" y="468"/>
                </a:cubicBezTo>
                <a:cubicBezTo>
                  <a:pt x="2262" y="522"/>
                  <a:pt x="2214" y="603"/>
                  <a:pt x="2304" y="468"/>
                </a:cubicBezTo>
                <a:cubicBezTo>
                  <a:pt x="2338" y="417"/>
                  <a:pt x="2336" y="369"/>
                  <a:pt x="2400" y="348"/>
                </a:cubicBezTo>
                <a:cubicBezTo>
                  <a:pt x="2440" y="352"/>
                  <a:pt x="2480" y="353"/>
                  <a:pt x="2520" y="360"/>
                </a:cubicBezTo>
                <a:cubicBezTo>
                  <a:pt x="2545" y="365"/>
                  <a:pt x="2592" y="384"/>
                  <a:pt x="2592" y="384"/>
                </a:cubicBezTo>
                <a:cubicBezTo>
                  <a:pt x="2631" y="423"/>
                  <a:pt x="2628" y="403"/>
                  <a:pt x="2628" y="43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824163" y="1127125"/>
            <a:ext cx="6731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/>
              <a:t>stres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165600" y="1133475"/>
            <a:ext cx="86201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/>
              <a:t>teplota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898650" y="1676400"/>
            <a:ext cx="4883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/>
              <a:t>bioaminoergní a peptidenergní neurony</a:t>
            </a:r>
            <a:endParaRPr lang="cs-CZ">
              <a:latin typeface="Arial CE" pitchFamily="34" charset="0"/>
            </a:endParaRPr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2743200" y="2449513"/>
            <a:ext cx="1323975" cy="757237"/>
          </a:xfrm>
          <a:custGeom>
            <a:avLst/>
            <a:gdLst>
              <a:gd name="T0" fmla="*/ 0 w 625"/>
              <a:gd name="T1" fmla="*/ 685800 h 689"/>
              <a:gd name="T2" fmla="*/ 152522 w 625"/>
              <a:gd name="T3" fmla="*/ 356088 h 689"/>
              <a:gd name="T4" fmla="*/ 432145 w 625"/>
              <a:gd name="T5" fmla="*/ 171450 h 689"/>
              <a:gd name="T6" fmla="*/ 889711 w 625"/>
              <a:gd name="T7" fmla="*/ 0 h 689"/>
              <a:gd name="T8" fmla="*/ 1143914 w 625"/>
              <a:gd name="T9" fmla="*/ 52754 h 689"/>
              <a:gd name="T10" fmla="*/ 1042233 w 625"/>
              <a:gd name="T11" fmla="*/ 290146 h 689"/>
              <a:gd name="T12" fmla="*/ 1093074 w 625"/>
              <a:gd name="T13" fmla="*/ 422030 h 689"/>
              <a:gd name="T14" fmla="*/ 1245596 w 625"/>
              <a:gd name="T15" fmla="*/ 501161 h 689"/>
              <a:gd name="T16" fmla="*/ 1296436 w 625"/>
              <a:gd name="T17" fmla="*/ 580292 h 689"/>
              <a:gd name="T18" fmla="*/ 1321857 w 625"/>
              <a:gd name="T19" fmla="*/ 619857 h 689"/>
              <a:gd name="T20" fmla="*/ 1296436 w 625"/>
              <a:gd name="T21" fmla="*/ 712176 h 689"/>
              <a:gd name="T22" fmla="*/ 1067653 w 625"/>
              <a:gd name="T23" fmla="*/ 685800 h 689"/>
              <a:gd name="T24" fmla="*/ 940552 w 625"/>
              <a:gd name="T25" fmla="*/ 540727 h 689"/>
              <a:gd name="T26" fmla="*/ 940552 w 625"/>
              <a:gd name="T27" fmla="*/ 276957 h 689"/>
              <a:gd name="T28" fmla="*/ 635508 w 625"/>
              <a:gd name="T29" fmla="*/ 303334 h 689"/>
              <a:gd name="T30" fmla="*/ 457566 w 625"/>
              <a:gd name="T31" fmla="*/ 567104 h 689"/>
              <a:gd name="T32" fmla="*/ 355884 w 625"/>
              <a:gd name="T33" fmla="*/ 646234 h 689"/>
              <a:gd name="T34" fmla="*/ 177942 w 625"/>
              <a:gd name="T35" fmla="*/ 672611 h 689"/>
              <a:gd name="T36" fmla="*/ 101681 w 625"/>
              <a:gd name="T37" fmla="*/ 698988 h 689"/>
              <a:gd name="T38" fmla="*/ 0 w 625"/>
              <a:gd name="T39" fmla="*/ 685800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25"/>
              <a:gd name="T61" fmla="*/ 0 h 689"/>
              <a:gd name="T62" fmla="*/ 625 w 625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25" h="689">
                <a:moveTo>
                  <a:pt x="0" y="624"/>
                </a:moveTo>
                <a:cubicBezTo>
                  <a:pt x="58" y="537"/>
                  <a:pt x="42" y="421"/>
                  <a:pt x="72" y="324"/>
                </a:cubicBezTo>
                <a:cubicBezTo>
                  <a:pt x="101" y="232"/>
                  <a:pt x="138" y="213"/>
                  <a:pt x="204" y="156"/>
                </a:cubicBezTo>
                <a:cubicBezTo>
                  <a:pt x="288" y="84"/>
                  <a:pt x="300" y="24"/>
                  <a:pt x="420" y="0"/>
                </a:cubicBezTo>
                <a:cubicBezTo>
                  <a:pt x="468" y="12"/>
                  <a:pt x="499" y="21"/>
                  <a:pt x="540" y="48"/>
                </a:cubicBezTo>
                <a:cubicBezTo>
                  <a:pt x="601" y="139"/>
                  <a:pt x="555" y="201"/>
                  <a:pt x="492" y="264"/>
                </a:cubicBezTo>
                <a:cubicBezTo>
                  <a:pt x="498" y="304"/>
                  <a:pt x="491" y="352"/>
                  <a:pt x="516" y="384"/>
                </a:cubicBezTo>
                <a:cubicBezTo>
                  <a:pt x="537" y="411"/>
                  <a:pt x="588" y="456"/>
                  <a:pt x="588" y="456"/>
                </a:cubicBezTo>
                <a:cubicBezTo>
                  <a:pt x="596" y="480"/>
                  <a:pt x="604" y="504"/>
                  <a:pt x="612" y="528"/>
                </a:cubicBezTo>
                <a:cubicBezTo>
                  <a:pt x="616" y="540"/>
                  <a:pt x="624" y="564"/>
                  <a:pt x="624" y="564"/>
                </a:cubicBezTo>
                <a:cubicBezTo>
                  <a:pt x="620" y="592"/>
                  <a:pt x="625" y="623"/>
                  <a:pt x="612" y="648"/>
                </a:cubicBezTo>
                <a:cubicBezTo>
                  <a:pt x="591" y="689"/>
                  <a:pt x="520" y="635"/>
                  <a:pt x="504" y="624"/>
                </a:cubicBezTo>
                <a:cubicBezTo>
                  <a:pt x="489" y="578"/>
                  <a:pt x="444" y="492"/>
                  <a:pt x="444" y="492"/>
                </a:cubicBezTo>
                <a:cubicBezTo>
                  <a:pt x="424" y="390"/>
                  <a:pt x="411" y="350"/>
                  <a:pt x="444" y="252"/>
                </a:cubicBezTo>
                <a:cubicBezTo>
                  <a:pt x="378" y="208"/>
                  <a:pt x="352" y="224"/>
                  <a:pt x="300" y="276"/>
                </a:cubicBezTo>
                <a:cubicBezTo>
                  <a:pt x="273" y="357"/>
                  <a:pt x="249" y="438"/>
                  <a:pt x="216" y="516"/>
                </a:cubicBezTo>
                <a:cubicBezTo>
                  <a:pt x="198" y="557"/>
                  <a:pt x="213" y="558"/>
                  <a:pt x="168" y="588"/>
                </a:cubicBezTo>
                <a:cubicBezTo>
                  <a:pt x="158" y="595"/>
                  <a:pt x="90" y="610"/>
                  <a:pt x="84" y="612"/>
                </a:cubicBezTo>
                <a:cubicBezTo>
                  <a:pt x="72" y="620"/>
                  <a:pt x="62" y="634"/>
                  <a:pt x="48" y="636"/>
                </a:cubicBezTo>
                <a:cubicBezTo>
                  <a:pt x="32" y="638"/>
                  <a:pt x="0" y="624"/>
                  <a:pt x="0" y="62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 rot="10800000" flipV="1">
            <a:off x="4368800" y="2449513"/>
            <a:ext cx="1322388" cy="757237"/>
          </a:xfrm>
          <a:custGeom>
            <a:avLst/>
            <a:gdLst>
              <a:gd name="T0" fmla="*/ 0 w 625"/>
              <a:gd name="T1" fmla="*/ 685800 h 689"/>
              <a:gd name="T2" fmla="*/ 152339 w 625"/>
              <a:gd name="T3" fmla="*/ 356088 h 689"/>
              <a:gd name="T4" fmla="*/ 431627 w 625"/>
              <a:gd name="T5" fmla="*/ 171450 h 689"/>
              <a:gd name="T6" fmla="*/ 888645 w 625"/>
              <a:gd name="T7" fmla="*/ 0 h 689"/>
              <a:gd name="T8" fmla="*/ 1142543 w 625"/>
              <a:gd name="T9" fmla="*/ 52754 h 689"/>
              <a:gd name="T10" fmla="*/ 1040984 w 625"/>
              <a:gd name="T11" fmla="*/ 290146 h 689"/>
              <a:gd name="T12" fmla="*/ 1091764 w 625"/>
              <a:gd name="T13" fmla="*/ 422030 h 689"/>
              <a:gd name="T14" fmla="*/ 1244103 w 625"/>
              <a:gd name="T15" fmla="*/ 501161 h 689"/>
              <a:gd name="T16" fmla="*/ 1294882 w 625"/>
              <a:gd name="T17" fmla="*/ 580292 h 689"/>
              <a:gd name="T18" fmla="*/ 1320272 w 625"/>
              <a:gd name="T19" fmla="*/ 619857 h 689"/>
              <a:gd name="T20" fmla="*/ 1294882 w 625"/>
              <a:gd name="T21" fmla="*/ 712176 h 689"/>
              <a:gd name="T22" fmla="*/ 1066374 w 625"/>
              <a:gd name="T23" fmla="*/ 685800 h 689"/>
              <a:gd name="T24" fmla="*/ 939424 w 625"/>
              <a:gd name="T25" fmla="*/ 540727 h 689"/>
              <a:gd name="T26" fmla="*/ 939424 w 625"/>
              <a:gd name="T27" fmla="*/ 276957 h 689"/>
              <a:gd name="T28" fmla="*/ 634746 w 625"/>
              <a:gd name="T29" fmla="*/ 303334 h 689"/>
              <a:gd name="T30" fmla="*/ 457017 w 625"/>
              <a:gd name="T31" fmla="*/ 567104 h 689"/>
              <a:gd name="T32" fmla="*/ 355458 w 625"/>
              <a:gd name="T33" fmla="*/ 646234 h 689"/>
              <a:gd name="T34" fmla="*/ 177729 w 625"/>
              <a:gd name="T35" fmla="*/ 672611 h 689"/>
              <a:gd name="T36" fmla="*/ 101559 w 625"/>
              <a:gd name="T37" fmla="*/ 698988 h 689"/>
              <a:gd name="T38" fmla="*/ 0 w 625"/>
              <a:gd name="T39" fmla="*/ 685800 h 6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25"/>
              <a:gd name="T61" fmla="*/ 0 h 689"/>
              <a:gd name="T62" fmla="*/ 625 w 625"/>
              <a:gd name="T63" fmla="*/ 689 h 6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25" h="689">
                <a:moveTo>
                  <a:pt x="0" y="624"/>
                </a:moveTo>
                <a:cubicBezTo>
                  <a:pt x="58" y="537"/>
                  <a:pt x="42" y="421"/>
                  <a:pt x="72" y="324"/>
                </a:cubicBezTo>
                <a:cubicBezTo>
                  <a:pt x="101" y="232"/>
                  <a:pt x="138" y="213"/>
                  <a:pt x="204" y="156"/>
                </a:cubicBezTo>
                <a:cubicBezTo>
                  <a:pt x="288" y="84"/>
                  <a:pt x="300" y="24"/>
                  <a:pt x="420" y="0"/>
                </a:cubicBezTo>
                <a:cubicBezTo>
                  <a:pt x="468" y="12"/>
                  <a:pt x="499" y="21"/>
                  <a:pt x="540" y="48"/>
                </a:cubicBezTo>
                <a:cubicBezTo>
                  <a:pt x="601" y="139"/>
                  <a:pt x="555" y="201"/>
                  <a:pt x="492" y="264"/>
                </a:cubicBezTo>
                <a:cubicBezTo>
                  <a:pt x="498" y="304"/>
                  <a:pt x="491" y="352"/>
                  <a:pt x="516" y="384"/>
                </a:cubicBezTo>
                <a:cubicBezTo>
                  <a:pt x="537" y="411"/>
                  <a:pt x="588" y="456"/>
                  <a:pt x="588" y="456"/>
                </a:cubicBezTo>
                <a:cubicBezTo>
                  <a:pt x="596" y="480"/>
                  <a:pt x="604" y="504"/>
                  <a:pt x="612" y="528"/>
                </a:cubicBezTo>
                <a:cubicBezTo>
                  <a:pt x="616" y="540"/>
                  <a:pt x="624" y="564"/>
                  <a:pt x="624" y="564"/>
                </a:cubicBezTo>
                <a:cubicBezTo>
                  <a:pt x="620" y="592"/>
                  <a:pt x="625" y="623"/>
                  <a:pt x="612" y="648"/>
                </a:cubicBezTo>
                <a:cubicBezTo>
                  <a:pt x="591" y="689"/>
                  <a:pt x="520" y="635"/>
                  <a:pt x="504" y="624"/>
                </a:cubicBezTo>
                <a:cubicBezTo>
                  <a:pt x="489" y="578"/>
                  <a:pt x="444" y="492"/>
                  <a:pt x="444" y="492"/>
                </a:cubicBezTo>
                <a:cubicBezTo>
                  <a:pt x="424" y="390"/>
                  <a:pt x="411" y="350"/>
                  <a:pt x="444" y="252"/>
                </a:cubicBezTo>
                <a:cubicBezTo>
                  <a:pt x="378" y="208"/>
                  <a:pt x="352" y="224"/>
                  <a:pt x="300" y="276"/>
                </a:cubicBezTo>
                <a:cubicBezTo>
                  <a:pt x="273" y="357"/>
                  <a:pt x="249" y="438"/>
                  <a:pt x="216" y="516"/>
                </a:cubicBezTo>
                <a:cubicBezTo>
                  <a:pt x="198" y="557"/>
                  <a:pt x="213" y="558"/>
                  <a:pt x="168" y="588"/>
                </a:cubicBezTo>
                <a:cubicBezTo>
                  <a:pt x="158" y="595"/>
                  <a:pt x="90" y="610"/>
                  <a:pt x="84" y="612"/>
                </a:cubicBezTo>
                <a:cubicBezTo>
                  <a:pt x="72" y="620"/>
                  <a:pt x="62" y="634"/>
                  <a:pt x="48" y="636"/>
                </a:cubicBezTo>
                <a:cubicBezTo>
                  <a:pt x="32" y="638"/>
                  <a:pt x="0" y="624"/>
                  <a:pt x="0" y="624"/>
                </a:cubicBezTo>
                <a:close/>
              </a:path>
            </a:pathLst>
          </a:cu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84163" y="2528888"/>
            <a:ext cx="195262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A50021"/>
                </a:solidFill>
              </a:rPr>
              <a:t>HYPOTHALAMUS</a:t>
            </a:r>
            <a:endParaRPr lang="cs-CZ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251200" y="1511300"/>
            <a:ext cx="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673600" y="1511300"/>
            <a:ext cx="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454400" y="2133600"/>
            <a:ext cx="0" cy="263525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159250" y="2101850"/>
            <a:ext cx="0" cy="304800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4876800" y="2133600"/>
            <a:ext cx="0" cy="263525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4" name="Freeform 16"/>
          <p:cNvSpPr>
            <a:spLocks/>
          </p:cNvSpPr>
          <p:nvPr/>
        </p:nvSpPr>
        <p:spPr bwMode="auto">
          <a:xfrm>
            <a:off x="3149600" y="3502025"/>
            <a:ext cx="2438400" cy="612775"/>
          </a:xfrm>
          <a:custGeom>
            <a:avLst/>
            <a:gdLst>
              <a:gd name="T0" fmla="*/ 1161719 w 806"/>
              <a:gd name="T1" fmla="*/ 95712 h 557"/>
              <a:gd name="T2" fmla="*/ 399341 w 806"/>
              <a:gd name="T3" fmla="*/ 254131 h 557"/>
              <a:gd name="T4" fmla="*/ 181519 w 806"/>
              <a:gd name="T5" fmla="*/ 293736 h 557"/>
              <a:gd name="T6" fmla="*/ 0 w 806"/>
              <a:gd name="T7" fmla="*/ 425752 h 557"/>
              <a:gd name="T8" fmla="*/ 1379541 w 806"/>
              <a:gd name="T9" fmla="*/ 610575 h 557"/>
              <a:gd name="T10" fmla="*/ 1924097 w 806"/>
              <a:gd name="T11" fmla="*/ 597373 h 557"/>
              <a:gd name="T12" fmla="*/ 2359742 w 806"/>
              <a:gd name="T13" fmla="*/ 478558 h 557"/>
              <a:gd name="T14" fmla="*/ 2214527 w 806"/>
              <a:gd name="T15" fmla="*/ 280534 h 557"/>
              <a:gd name="T16" fmla="*/ 1887794 w 806"/>
              <a:gd name="T17" fmla="*/ 227728 h 557"/>
              <a:gd name="T18" fmla="*/ 1706275 w 806"/>
              <a:gd name="T19" fmla="*/ 148518 h 557"/>
              <a:gd name="T20" fmla="*/ 1669971 w 806"/>
              <a:gd name="T21" fmla="*/ 56107 h 557"/>
              <a:gd name="T22" fmla="*/ 1706275 w 806"/>
              <a:gd name="T23" fmla="*/ 16502 h 55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06"/>
              <a:gd name="T37" fmla="*/ 0 h 557"/>
              <a:gd name="T38" fmla="*/ 806 w 806"/>
              <a:gd name="T39" fmla="*/ 557 h 55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06" h="557">
                <a:moveTo>
                  <a:pt x="384" y="87"/>
                </a:moveTo>
                <a:cubicBezTo>
                  <a:pt x="300" y="143"/>
                  <a:pt x="228" y="199"/>
                  <a:pt x="132" y="231"/>
                </a:cubicBezTo>
                <a:cubicBezTo>
                  <a:pt x="131" y="231"/>
                  <a:pt x="66" y="265"/>
                  <a:pt x="60" y="267"/>
                </a:cubicBezTo>
                <a:cubicBezTo>
                  <a:pt x="3" y="353"/>
                  <a:pt x="19" y="311"/>
                  <a:pt x="0" y="387"/>
                </a:cubicBezTo>
                <a:cubicBezTo>
                  <a:pt x="57" y="557"/>
                  <a:pt x="321" y="544"/>
                  <a:pt x="456" y="555"/>
                </a:cubicBezTo>
                <a:cubicBezTo>
                  <a:pt x="516" y="551"/>
                  <a:pt x="578" y="557"/>
                  <a:pt x="636" y="543"/>
                </a:cubicBezTo>
                <a:cubicBezTo>
                  <a:pt x="682" y="532"/>
                  <a:pt x="745" y="470"/>
                  <a:pt x="780" y="435"/>
                </a:cubicBezTo>
                <a:cubicBezTo>
                  <a:pt x="806" y="358"/>
                  <a:pt x="775" y="319"/>
                  <a:pt x="732" y="255"/>
                </a:cubicBezTo>
                <a:cubicBezTo>
                  <a:pt x="710" y="222"/>
                  <a:pt x="624" y="207"/>
                  <a:pt x="624" y="207"/>
                </a:cubicBezTo>
                <a:cubicBezTo>
                  <a:pt x="610" y="193"/>
                  <a:pt x="570" y="158"/>
                  <a:pt x="564" y="135"/>
                </a:cubicBezTo>
                <a:cubicBezTo>
                  <a:pt x="552" y="89"/>
                  <a:pt x="552" y="0"/>
                  <a:pt x="552" y="51"/>
                </a:cubicBezTo>
                <a:cubicBezTo>
                  <a:pt x="556" y="39"/>
                  <a:pt x="564" y="15"/>
                  <a:pt x="564" y="15"/>
                </a:cubicBezTo>
              </a:path>
            </a:pathLst>
          </a:custGeom>
          <a:solidFill>
            <a:schemeClr val="folHlink"/>
          </a:solidFill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556000" y="3733800"/>
            <a:ext cx="131921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A50021"/>
                </a:solidFill>
              </a:rPr>
              <a:t>HYPOFÝZA</a:t>
            </a:r>
            <a:endParaRPr lang="cs-CZ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2451100" y="3146425"/>
            <a:ext cx="1506538" cy="7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cs-CZ"/>
              <a:t>Somatostatin</a:t>
            </a:r>
          </a:p>
          <a:p>
            <a:pPr algn="ctr" eaLnBrk="0" hangingPunct="0">
              <a:lnSpc>
                <a:spcPct val="90000"/>
              </a:lnSpc>
            </a:pPr>
            <a:r>
              <a:rPr lang="cs-CZ" sz="3200"/>
              <a:t>-</a:t>
            </a:r>
            <a:endParaRPr lang="cs-CZ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438775" y="3157538"/>
            <a:ext cx="604838" cy="7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cs-CZ"/>
              <a:t>TRH</a:t>
            </a:r>
          </a:p>
          <a:p>
            <a:pPr algn="ctr" eaLnBrk="0" hangingPunct="0">
              <a:lnSpc>
                <a:spcPct val="90000"/>
              </a:lnSpc>
            </a:pPr>
            <a:r>
              <a:rPr lang="cs-CZ" sz="3200"/>
              <a:t>+</a:t>
            </a:r>
            <a:endParaRPr lang="cs-CZ"/>
          </a:p>
        </p:txBody>
      </p:sp>
      <p:sp>
        <p:nvSpPr>
          <p:cNvPr id="37908" name="Freeform 20"/>
          <p:cNvSpPr>
            <a:spLocks/>
          </p:cNvSpPr>
          <p:nvPr/>
        </p:nvSpPr>
        <p:spPr bwMode="auto">
          <a:xfrm>
            <a:off x="3157538" y="4611688"/>
            <a:ext cx="906462" cy="804862"/>
          </a:xfrm>
          <a:custGeom>
            <a:avLst/>
            <a:gdLst>
              <a:gd name="T0" fmla="*/ 677729 w 428"/>
              <a:gd name="T1" fmla="*/ 105556 h 732"/>
              <a:gd name="T2" fmla="*/ 423580 w 428"/>
              <a:gd name="T3" fmla="*/ 13194 h 732"/>
              <a:gd name="T4" fmla="*/ 347336 w 428"/>
              <a:gd name="T5" fmla="*/ 0 h 732"/>
              <a:gd name="T6" fmla="*/ 42358 w 428"/>
              <a:gd name="T7" fmla="*/ 105556 h 732"/>
              <a:gd name="T8" fmla="*/ 118603 w 428"/>
              <a:gd name="T9" fmla="*/ 343056 h 732"/>
              <a:gd name="T10" fmla="*/ 245677 w 428"/>
              <a:gd name="T11" fmla="*/ 514584 h 732"/>
              <a:gd name="T12" fmla="*/ 525240 w 428"/>
              <a:gd name="T13" fmla="*/ 804862 h 732"/>
              <a:gd name="T14" fmla="*/ 626899 w 428"/>
              <a:gd name="T15" fmla="*/ 791668 h 732"/>
              <a:gd name="T16" fmla="*/ 779388 w 428"/>
              <a:gd name="T17" fmla="*/ 712501 h 732"/>
              <a:gd name="T18" fmla="*/ 881047 w 428"/>
              <a:gd name="T19" fmla="*/ 580556 h 732"/>
              <a:gd name="T20" fmla="*/ 906462 w 428"/>
              <a:gd name="T21" fmla="*/ 303473 h 732"/>
              <a:gd name="T22" fmla="*/ 753973 w 428"/>
              <a:gd name="T23" fmla="*/ 145139 h 732"/>
              <a:gd name="T24" fmla="*/ 677729 w 428"/>
              <a:gd name="T25" fmla="*/ 105556 h 7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8"/>
              <a:gd name="T40" fmla="*/ 0 h 732"/>
              <a:gd name="T41" fmla="*/ 428 w 428"/>
              <a:gd name="T42" fmla="*/ 732 h 7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8" h="732">
                <a:moveTo>
                  <a:pt x="320" y="96"/>
                </a:moveTo>
                <a:cubicBezTo>
                  <a:pt x="298" y="29"/>
                  <a:pt x="267" y="34"/>
                  <a:pt x="200" y="12"/>
                </a:cubicBezTo>
                <a:cubicBezTo>
                  <a:pt x="188" y="8"/>
                  <a:pt x="164" y="0"/>
                  <a:pt x="164" y="0"/>
                </a:cubicBezTo>
                <a:cubicBezTo>
                  <a:pt x="80" y="28"/>
                  <a:pt x="73" y="17"/>
                  <a:pt x="20" y="96"/>
                </a:cubicBezTo>
                <a:cubicBezTo>
                  <a:pt x="0" y="175"/>
                  <a:pt x="12" y="245"/>
                  <a:pt x="56" y="312"/>
                </a:cubicBezTo>
                <a:cubicBezTo>
                  <a:pt x="70" y="369"/>
                  <a:pt x="83" y="419"/>
                  <a:pt x="116" y="468"/>
                </a:cubicBezTo>
                <a:cubicBezTo>
                  <a:pt x="125" y="582"/>
                  <a:pt x="127" y="692"/>
                  <a:pt x="248" y="732"/>
                </a:cubicBezTo>
                <a:cubicBezTo>
                  <a:pt x="264" y="728"/>
                  <a:pt x="282" y="729"/>
                  <a:pt x="296" y="720"/>
                </a:cubicBezTo>
                <a:cubicBezTo>
                  <a:pt x="324" y="701"/>
                  <a:pt x="368" y="648"/>
                  <a:pt x="368" y="648"/>
                </a:cubicBezTo>
                <a:cubicBezTo>
                  <a:pt x="382" y="607"/>
                  <a:pt x="402" y="569"/>
                  <a:pt x="416" y="528"/>
                </a:cubicBezTo>
                <a:cubicBezTo>
                  <a:pt x="405" y="438"/>
                  <a:pt x="406" y="364"/>
                  <a:pt x="428" y="276"/>
                </a:cubicBezTo>
                <a:cubicBezTo>
                  <a:pt x="417" y="196"/>
                  <a:pt x="420" y="175"/>
                  <a:pt x="356" y="132"/>
                </a:cubicBezTo>
                <a:cubicBezTo>
                  <a:pt x="330" y="93"/>
                  <a:pt x="346" y="96"/>
                  <a:pt x="320" y="96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 flipH="1">
            <a:off x="4470400" y="4598988"/>
            <a:ext cx="906463" cy="803275"/>
          </a:xfrm>
          <a:custGeom>
            <a:avLst/>
            <a:gdLst>
              <a:gd name="T0" fmla="*/ 677729 w 428"/>
              <a:gd name="T1" fmla="*/ 105348 h 732"/>
              <a:gd name="T2" fmla="*/ 423581 w 428"/>
              <a:gd name="T3" fmla="*/ 13168 h 732"/>
              <a:gd name="T4" fmla="*/ 347336 w 428"/>
              <a:gd name="T5" fmla="*/ 0 h 732"/>
              <a:gd name="T6" fmla="*/ 42358 w 428"/>
              <a:gd name="T7" fmla="*/ 105348 h 732"/>
              <a:gd name="T8" fmla="*/ 118603 w 428"/>
              <a:gd name="T9" fmla="*/ 342380 h 732"/>
              <a:gd name="T10" fmla="*/ 245677 w 428"/>
              <a:gd name="T11" fmla="*/ 513569 h 732"/>
              <a:gd name="T12" fmla="*/ 525240 w 428"/>
              <a:gd name="T13" fmla="*/ 803275 h 732"/>
              <a:gd name="T14" fmla="*/ 626900 w 428"/>
              <a:gd name="T15" fmla="*/ 790107 h 732"/>
              <a:gd name="T16" fmla="*/ 779389 w 428"/>
              <a:gd name="T17" fmla="*/ 711096 h 732"/>
              <a:gd name="T18" fmla="*/ 881048 w 428"/>
              <a:gd name="T19" fmla="*/ 579412 h 732"/>
              <a:gd name="T20" fmla="*/ 906463 w 428"/>
              <a:gd name="T21" fmla="*/ 302874 h 732"/>
              <a:gd name="T22" fmla="*/ 753974 w 428"/>
              <a:gd name="T23" fmla="*/ 144853 h 732"/>
              <a:gd name="T24" fmla="*/ 677729 w 428"/>
              <a:gd name="T25" fmla="*/ 105348 h 7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8"/>
              <a:gd name="T40" fmla="*/ 0 h 732"/>
              <a:gd name="T41" fmla="*/ 428 w 428"/>
              <a:gd name="T42" fmla="*/ 732 h 7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8" h="732">
                <a:moveTo>
                  <a:pt x="320" y="96"/>
                </a:moveTo>
                <a:cubicBezTo>
                  <a:pt x="298" y="29"/>
                  <a:pt x="267" y="34"/>
                  <a:pt x="200" y="12"/>
                </a:cubicBezTo>
                <a:cubicBezTo>
                  <a:pt x="188" y="8"/>
                  <a:pt x="164" y="0"/>
                  <a:pt x="164" y="0"/>
                </a:cubicBezTo>
                <a:cubicBezTo>
                  <a:pt x="80" y="28"/>
                  <a:pt x="73" y="17"/>
                  <a:pt x="20" y="96"/>
                </a:cubicBezTo>
                <a:cubicBezTo>
                  <a:pt x="0" y="175"/>
                  <a:pt x="12" y="245"/>
                  <a:pt x="56" y="312"/>
                </a:cubicBezTo>
                <a:cubicBezTo>
                  <a:pt x="70" y="369"/>
                  <a:pt x="83" y="419"/>
                  <a:pt x="116" y="468"/>
                </a:cubicBezTo>
                <a:cubicBezTo>
                  <a:pt x="125" y="582"/>
                  <a:pt x="127" y="692"/>
                  <a:pt x="248" y="732"/>
                </a:cubicBezTo>
                <a:cubicBezTo>
                  <a:pt x="264" y="728"/>
                  <a:pt x="282" y="729"/>
                  <a:pt x="296" y="720"/>
                </a:cubicBezTo>
                <a:cubicBezTo>
                  <a:pt x="324" y="701"/>
                  <a:pt x="368" y="648"/>
                  <a:pt x="368" y="648"/>
                </a:cubicBezTo>
                <a:cubicBezTo>
                  <a:pt x="382" y="607"/>
                  <a:pt x="402" y="569"/>
                  <a:pt x="416" y="528"/>
                </a:cubicBezTo>
                <a:cubicBezTo>
                  <a:pt x="405" y="438"/>
                  <a:pt x="406" y="364"/>
                  <a:pt x="428" y="276"/>
                </a:cubicBezTo>
                <a:cubicBezTo>
                  <a:pt x="417" y="196"/>
                  <a:pt x="420" y="175"/>
                  <a:pt x="356" y="132"/>
                </a:cubicBezTo>
                <a:cubicBezTo>
                  <a:pt x="330" y="93"/>
                  <a:pt x="346" y="96"/>
                  <a:pt x="320" y="96"/>
                </a:cubicBezTo>
                <a:close/>
              </a:path>
            </a:pathLst>
          </a:custGeom>
          <a:solidFill>
            <a:schemeClr val="hlink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3098800" y="5424488"/>
            <a:ext cx="1517650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A50021"/>
                </a:solidFill>
              </a:rPr>
              <a:t>TYREOIDEA</a:t>
            </a:r>
            <a:endParaRPr lang="cs-CZ"/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3941763" y="4175125"/>
            <a:ext cx="59213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A50021"/>
                </a:solidFill>
              </a:rPr>
              <a:t>TSH</a:t>
            </a:r>
            <a:endParaRPr lang="cs-CZ"/>
          </a:p>
        </p:txBody>
      </p:sp>
      <p:sp>
        <p:nvSpPr>
          <p:cNvPr id="37912" name="AutoShape 24"/>
          <p:cNvSpPr>
            <a:spLocks noChangeArrowheads="1"/>
          </p:cNvSpPr>
          <p:nvPr/>
        </p:nvSpPr>
        <p:spPr bwMode="auto">
          <a:xfrm rot="16200000" flipH="1">
            <a:off x="2536031" y="3050382"/>
            <a:ext cx="211137" cy="1016000"/>
          </a:xfrm>
          <a:custGeom>
            <a:avLst/>
            <a:gdLst>
              <a:gd name="T0" fmla="*/ 883814 w 21600"/>
              <a:gd name="T1" fmla="*/ 0 h 21600"/>
              <a:gd name="T2" fmla="*/ 291897 w 21600"/>
              <a:gd name="T3" fmla="*/ 47789624 h 21600"/>
              <a:gd name="T4" fmla="*/ 929208 w 21600"/>
              <a:gd name="T5" fmla="*/ 18385742 h 21600"/>
              <a:gd name="T6" fmla="*/ 1496473 w 21600"/>
              <a:gd name="T7" fmla="*/ 31605314 h 21600"/>
              <a:gd name="T8" fmla="*/ 2063835 w 21600"/>
              <a:gd name="T9" fmla="*/ 1838574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 rot="5400000">
            <a:off x="6396831" y="3050382"/>
            <a:ext cx="211137" cy="1016000"/>
          </a:xfrm>
          <a:custGeom>
            <a:avLst/>
            <a:gdLst>
              <a:gd name="T0" fmla="*/ 883814 w 21600"/>
              <a:gd name="T1" fmla="*/ 0 h 21600"/>
              <a:gd name="T2" fmla="*/ 291897 w 21600"/>
              <a:gd name="T3" fmla="*/ 47789624 h 21600"/>
              <a:gd name="T4" fmla="*/ 929208 w 21600"/>
              <a:gd name="T5" fmla="*/ 18385742 h 21600"/>
              <a:gd name="T6" fmla="*/ 1496473 w 21600"/>
              <a:gd name="T7" fmla="*/ 31605314 h 21600"/>
              <a:gd name="T8" fmla="*/ 2063835 w 21600"/>
              <a:gd name="T9" fmla="*/ 1838574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3759200" y="4508500"/>
            <a:ext cx="304800" cy="106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rot="10800000" flipH="1" flipV="1">
            <a:off x="4470400" y="4508500"/>
            <a:ext cx="304800" cy="106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3765550" y="57912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783138" y="54991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3759200" y="5948363"/>
            <a:ext cx="375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6400800" y="3927475"/>
            <a:ext cx="0" cy="2005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7518400" y="2871788"/>
            <a:ext cx="0" cy="306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689600" y="3927475"/>
            <a:ext cx="71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5994400" y="2871788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6215063" y="4711700"/>
            <a:ext cx="431800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00CCFF"/>
                </a:solidFill>
              </a:rPr>
              <a:t>T</a:t>
            </a:r>
            <a:r>
              <a:rPr lang="cs-CZ" sz="2000" baseline="-25000">
                <a:solidFill>
                  <a:srgbClr val="00CCFF"/>
                </a:solidFill>
              </a:rPr>
              <a:t>4</a:t>
            </a:r>
            <a:endParaRPr lang="cs-CZ">
              <a:solidFill>
                <a:srgbClr val="00CCFF"/>
              </a:solidFill>
            </a:endParaRP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7339013" y="3760788"/>
            <a:ext cx="431800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00CCFF"/>
                </a:solidFill>
              </a:rPr>
              <a:t>T</a:t>
            </a:r>
            <a:r>
              <a:rPr lang="cs-CZ" sz="2000" baseline="-25000">
                <a:solidFill>
                  <a:srgbClr val="00CCFF"/>
                </a:solidFill>
              </a:rPr>
              <a:t>3</a:t>
            </a:r>
            <a:endParaRPr lang="cs-CZ">
              <a:solidFill>
                <a:srgbClr val="00CCFF"/>
              </a:solidFill>
            </a:endParaRPr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406400" y="3505200"/>
            <a:ext cx="117792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/>
              <a:t>estrogeny</a:t>
            </a: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406400" y="3765550"/>
            <a:ext cx="592138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/>
              <a:t>STH</a:t>
            </a: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228600" y="3976688"/>
            <a:ext cx="18859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/>
              <a:t>glukokortikoidy</a:t>
            </a:r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2032000" y="3789363"/>
            <a:ext cx="81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1219200" y="39751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flipV="1">
            <a:off x="2068513" y="4181475"/>
            <a:ext cx="985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2778125" y="3594100"/>
            <a:ext cx="33496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/>
              <a:t>+</a:t>
            </a: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2751138" y="3751263"/>
            <a:ext cx="263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/>
              <a:t>-</a:t>
            </a: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3005138" y="3910013"/>
            <a:ext cx="2635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400"/>
              <a:t>-</a:t>
            </a: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895350" y="4437063"/>
            <a:ext cx="169545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>
                <a:solidFill>
                  <a:srgbClr val="FF0000"/>
                </a:solidFill>
              </a:rPr>
              <a:t>autoprotilátky</a:t>
            </a:r>
            <a:endParaRPr lang="cs-CZ"/>
          </a:p>
        </p:txBody>
      </p:sp>
      <p:sp>
        <p:nvSpPr>
          <p:cNvPr id="37935" name="Line 47"/>
          <p:cNvSpPr>
            <a:spLocks noChangeShapeType="1"/>
          </p:cNvSpPr>
          <p:nvPr/>
        </p:nvSpPr>
        <p:spPr bwMode="auto">
          <a:xfrm>
            <a:off x="2743200" y="4651375"/>
            <a:ext cx="406400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2001838" y="4906963"/>
            <a:ext cx="431800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00CCFF"/>
                </a:solidFill>
              </a:rPr>
              <a:t>T</a:t>
            </a:r>
            <a:r>
              <a:rPr lang="cs-CZ" sz="2000" baseline="-25000">
                <a:solidFill>
                  <a:srgbClr val="00CCFF"/>
                </a:solidFill>
              </a:rPr>
              <a:t>4</a:t>
            </a:r>
            <a:endParaRPr lang="cs-CZ">
              <a:solidFill>
                <a:srgbClr val="00CCFF"/>
              </a:solidFill>
            </a:endParaRP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2736850" y="5148263"/>
            <a:ext cx="385763" cy="33655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1600">
                <a:solidFill>
                  <a:srgbClr val="00CCFF"/>
                </a:solidFill>
              </a:rPr>
              <a:t>T</a:t>
            </a:r>
            <a:r>
              <a:rPr lang="cs-CZ" sz="1600" baseline="-25000">
                <a:solidFill>
                  <a:srgbClr val="00CCFF"/>
                </a:solidFill>
              </a:rPr>
              <a:t>4</a:t>
            </a:r>
            <a:endParaRPr lang="cs-CZ">
              <a:solidFill>
                <a:srgbClr val="00CCFF"/>
              </a:solidFill>
            </a:endParaRPr>
          </a:p>
        </p:txBody>
      </p:sp>
      <p:sp>
        <p:nvSpPr>
          <p:cNvPr id="37938" name="Line 50"/>
          <p:cNvSpPr>
            <a:spLocks noChangeShapeType="1"/>
          </p:cNvSpPr>
          <p:nvPr/>
        </p:nvSpPr>
        <p:spPr bwMode="auto">
          <a:xfrm flipV="1">
            <a:off x="2438400" y="4914900"/>
            <a:ext cx="711200" cy="15875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39" name="Line 51"/>
          <p:cNvSpPr>
            <a:spLocks noChangeShapeType="1"/>
          </p:cNvSpPr>
          <p:nvPr/>
        </p:nvSpPr>
        <p:spPr bwMode="auto">
          <a:xfrm flipH="1">
            <a:off x="1219200" y="5178425"/>
            <a:ext cx="711200" cy="263525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755650" y="5454650"/>
            <a:ext cx="12382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>
                <a:solidFill>
                  <a:srgbClr val="99FF33"/>
                </a:solidFill>
              </a:rPr>
              <a:t>dejodasy </a:t>
            </a:r>
          </a:p>
          <a:p>
            <a:pPr algn="ctr" eaLnBrk="0" hangingPunct="0"/>
            <a:r>
              <a:rPr lang="cs-CZ">
                <a:solidFill>
                  <a:srgbClr val="99FF33"/>
                </a:solidFill>
              </a:rPr>
              <a:t>tkání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2157413" y="5699125"/>
            <a:ext cx="431800" cy="3968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cs-CZ" sz="2000">
                <a:solidFill>
                  <a:srgbClr val="00CCFF"/>
                </a:solidFill>
              </a:rPr>
              <a:t>T</a:t>
            </a:r>
            <a:r>
              <a:rPr lang="cs-CZ" sz="2000" baseline="-25000">
                <a:solidFill>
                  <a:srgbClr val="00CCFF"/>
                </a:solidFill>
              </a:rPr>
              <a:t>3</a:t>
            </a:r>
            <a:endParaRPr lang="cs-CZ">
              <a:solidFill>
                <a:srgbClr val="00CCFF"/>
              </a:solidFill>
            </a:endParaRPr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1898650" y="5705475"/>
            <a:ext cx="279400" cy="16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 flipH="1">
            <a:off x="3048000" y="5073650"/>
            <a:ext cx="304800" cy="211138"/>
          </a:xfrm>
          <a:prstGeom prst="line">
            <a:avLst/>
          </a:prstGeom>
          <a:noFill/>
          <a:ln w="12700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 flipH="1">
            <a:off x="2438400" y="5441950"/>
            <a:ext cx="406400" cy="369888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4368800" y="4117975"/>
            <a:ext cx="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108075"/>
            <a:ext cx="7772400" cy="511175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cs typeface="Times New Roman" pitchFamily="18" charset="0"/>
              </a:rPr>
              <a:t>Hladina tyreoidálních hormonů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2214563"/>
            <a:ext cx="8277225" cy="41148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cs-CZ" sz="2800" b="1" dirty="0">
                <a:cs typeface="Times New Roman" pitchFamily="18" charset="0"/>
              </a:rPr>
              <a:t>závisí na</a:t>
            </a:r>
            <a:r>
              <a:rPr lang="cs-CZ" sz="2800" b="1" dirty="0"/>
              <a:t>:</a:t>
            </a:r>
          </a:p>
          <a:p>
            <a:pPr lvl="1">
              <a:lnSpc>
                <a:spcPct val="70000"/>
              </a:lnSpc>
            </a:pPr>
            <a:r>
              <a:rPr lang="cs-CZ" sz="2400" dirty="0">
                <a:cs typeface="Times New Roman" pitchFamily="18" charset="0"/>
              </a:rPr>
              <a:t>nitrobuněčné </a:t>
            </a:r>
            <a:r>
              <a:rPr lang="cs-CZ" sz="2400" dirty="0" err="1">
                <a:cs typeface="Times New Roman" pitchFamily="18" charset="0"/>
              </a:rPr>
              <a:t>proteosyntéze</a:t>
            </a:r>
            <a:r>
              <a:rPr lang="cs-CZ" sz="2400" dirty="0">
                <a:cs typeface="Times New Roman" pitchFamily="18" charset="0"/>
              </a:rPr>
              <a:t> TG</a:t>
            </a:r>
            <a:endParaRPr lang="cs-CZ" sz="2400" dirty="0"/>
          </a:p>
          <a:p>
            <a:pPr lvl="1">
              <a:lnSpc>
                <a:spcPct val="70000"/>
              </a:lnSpc>
            </a:pPr>
            <a:r>
              <a:rPr lang="cs-CZ" sz="2400" dirty="0">
                <a:cs typeface="Times New Roman" pitchFamily="18" charset="0"/>
              </a:rPr>
              <a:t>nabídce jódu a </a:t>
            </a:r>
            <a:r>
              <a:rPr lang="cs-CZ" sz="2400" dirty="0" err="1">
                <a:cs typeface="Times New Roman" pitchFamily="18" charset="0"/>
              </a:rPr>
              <a:t>jodaci</a:t>
            </a:r>
            <a:endParaRPr lang="cs-CZ" sz="2400" dirty="0"/>
          </a:p>
          <a:p>
            <a:pPr lvl="1">
              <a:lnSpc>
                <a:spcPct val="70000"/>
              </a:lnSpc>
            </a:pPr>
            <a:r>
              <a:rPr lang="cs-CZ" sz="2400" dirty="0">
                <a:cs typeface="Times New Roman" pitchFamily="18" charset="0"/>
              </a:rPr>
              <a:t>sekreční aktivitě hypotalamu</a:t>
            </a:r>
            <a:endParaRPr lang="cs-CZ" sz="2400" dirty="0"/>
          </a:p>
          <a:p>
            <a:pPr lvl="1">
              <a:lnSpc>
                <a:spcPct val="70000"/>
              </a:lnSpc>
            </a:pPr>
            <a:r>
              <a:rPr lang="cs-CZ" sz="2400" dirty="0">
                <a:cs typeface="Times New Roman" pitchFamily="18" charset="0"/>
              </a:rPr>
              <a:t>koncentraci a funkčním stavu transportních bílkovin </a:t>
            </a:r>
          </a:p>
          <a:p>
            <a:pPr lvl="1">
              <a:lnSpc>
                <a:spcPct val="70000"/>
              </a:lnSpc>
            </a:pPr>
            <a:r>
              <a:rPr lang="cs-CZ" sz="2400" dirty="0">
                <a:cs typeface="Times New Roman" pitchFamily="18" charset="0"/>
              </a:rPr>
              <a:t>degradaci hormonů v játrech, ledvinách a svalech</a:t>
            </a:r>
            <a:endParaRPr lang="cs-CZ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700"/>
              <a:t>Primární kongenitální hypothyreóza</a:t>
            </a:r>
            <a:endParaRPr lang="cs-CZ" sz="300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/>
              <a:t>Snížení T4, zvýšení TSH</a:t>
            </a:r>
          </a:p>
          <a:p>
            <a:pPr>
              <a:lnSpc>
                <a:spcPct val="90000"/>
              </a:lnSpc>
            </a:pPr>
            <a:r>
              <a:rPr lang="cs-CZ" sz="2800"/>
              <a:t>Indentifikace dětí neonatálním screeningem – suchá kapka krve 72 h po porodu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3.-7. den kapilární krev z patičky, vyšetření TSH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při pozitivním nálezu opakované vyšetření z venózní krve za 2 týdny</a:t>
            </a:r>
          </a:p>
          <a:p>
            <a:pPr lvl="1">
              <a:lnSpc>
                <a:spcPct val="90000"/>
              </a:lnSpc>
            </a:pPr>
            <a:r>
              <a:rPr lang="cs-CZ" sz="2400"/>
              <a:t>je-li oddálena diagnóza o 3 měsíce od narození –většinou permanentní neurologické postižení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/>
          </a:p>
          <a:p>
            <a:pPr>
              <a:lnSpc>
                <a:spcPct val="90000"/>
              </a:lnSpc>
            </a:pPr>
            <a:r>
              <a:rPr lang="cs-CZ" sz="2800"/>
              <a:t>Kongenitální deficit TBG – 1 / 10 000 živě narozených, snížení T 4 a normální TSH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0" name="Group 30"/>
          <p:cNvGraphicFramePr>
            <a:graphicFrameLocks noGrp="1"/>
          </p:cNvGraphicFramePr>
          <p:nvPr>
            <p:ph type="tbl" idx="4294967295"/>
          </p:nvPr>
        </p:nvGraphicFramePr>
        <p:xfrm>
          <a:off x="685800" y="1676400"/>
          <a:ext cx="7772400" cy="4858004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Hypothalamus</a:t>
                      </a:r>
                      <a:endParaRPr kumimoji="0" lang="cs-CZ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Liberiny, statiny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Neurohypofýza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ADH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oxytocin</a:t>
                      </a: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Adenohypofýza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STH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ACTH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TSH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FSH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LH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PRL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íšt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tná t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ě</a:t>
                      </a: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Parathormon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Štítná žláza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(parafolikulární 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Kalcitonin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Langerhansovy ostrůvky pankreatu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ulin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Glukagon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194" name="Nadpis 1"/>
          <p:cNvSpPr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Hormony – peptidové povahy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700"/>
              <a:t>Primární kongenitální hypothyreóza</a:t>
            </a:r>
            <a:endParaRPr lang="cs-CZ" sz="300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800"/>
              <a:t>Dysgeneze štítné žlázy, defektní syntéza hormonů ŠŽ</a:t>
            </a:r>
          </a:p>
          <a:p>
            <a:r>
              <a:rPr lang="cs-CZ" sz="2800"/>
              <a:t>Tranzientní kongenitální hypothyreóza</a:t>
            </a:r>
          </a:p>
          <a:p>
            <a:pPr lvl="1"/>
            <a:r>
              <a:rPr lang="cs-CZ" sz="2400"/>
              <a:t>transplacentárně přenesené matkou užívané strumigeny</a:t>
            </a:r>
          </a:p>
          <a:p>
            <a:r>
              <a:rPr lang="cs-CZ" sz="2800"/>
              <a:t>Hypothyreóza novorozence se strumou</a:t>
            </a:r>
          </a:p>
          <a:p>
            <a:pPr lvl="1"/>
            <a:r>
              <a:rPr lang="cs-CZ" sz="2400"/>
              <a:t>defektní syntéza či efekt hormonů, léčená mateřská struma, těžký deficit jodidů</a:t>
            </a:r>
          </a:p>
          <a:p>
            <a:r>
              <a:rPr lang="cs-CZ" sz="2800"/>
              <a:t>Incidence 1: 4 000 živě narozených dětí</a:t>
            </a:r>
          </a:p>
          <a:p>
            <a:r>
              <a:rPr lang="cs-CZ" sz="2800"/>
              <a:t>Převaha chlapců nad devčátky 2:1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5400"/>
              <a:t>Hypertyreóza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777240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/>
              <a:t>Stav </a:t>
            </a:r>
            <a:r>
              <a:rPr lang="cs-CZ" sz="2800" dirty="0" err="1"/>
              <a:t>hypermetabolismu</a:t>
            </a:r>
            <a:r>
              <a:rPr lang="cs-CZ" sz="2800" dirty="0"/>
              <a:t> a hyperaktivity kardiovaskulárního a neuromuskulárního systému indukovaný vysokými hladinami hormonů štítné žlázy</a:t>
            </a:r>
            <a:r>
              <a:rPr lang="cs-CZ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cs typeface="Times New Roman" pitchFamily="18" charset="0"/>
              </a:rPr>
              <a:t>primární postižení</a:t>
            </a:r>
          </a:p>
          <a:p>
            <a:pPr lvl="2">
              <a:lnSpc>
                <a:spcPct val="90000"/>
              </a:lnSpc>
            </a:pPr>
            <a:r>
              <a:rPr lang="cs-CZ" sz="2000" b="1" dirty="0" err="1">
                <a:cs typeface="Times New Roman" pitchFamily="18" charset="0"/>
              </a:rPr>
              <a:t>Gravesova</a:t>
            </a:r>
            <a:r>
              <a:rPr lang="cs-CZ" sz="2000" b="1" dirty="0">
                <a:cs typeface="Times New Roman" pitchFamily="18" charset="0"/>
              </a:rPr>
              <a:t>-</a:t>
            </a:r>
            <a:r>
              <a:rPr lang="cs-CZ" sz="2000" b="1" dirty="0" err="1">
                <a:cs typeface="Times New Roman" pitchFamily="18" charset="0"/>
              </a:rPr>
              <a:t>Basedowa</a:t>
            </a:r>
            <a:r>
              <a:rPr lang="cs-CZ" sz="2000" dirty="0">
                <a:cs typeface="Times New Roman" pitchFamily="18" charset="0"/>
              </a:rPr>
              <a:t> choroba (difuzní toxická struma)</a:t>
            </a:r>
            <a:endParaRPr lang="cs-CZ" sz="2000" dirty="0"/>
          </a:p>
          <a:p>
            <a:pPr lvl="2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toxický adenom</a:t>
            </a:r>
            <a:endParaRPr lang="cs-CZ" sz="2000" dirty="0"/>
          </a:p>
          <a:p>
            <a:pPr lvl="2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T3 tyreotoxik</a:t>
            </a:r>
            <a:r>
              <a:rPr lang="cs-CZ" sz="2000" dirty="0"/>
              <a:t>ó</a:t>
            </a:r>
            <a:r>
              <a:rPr lang="cs-CZ" sz="2000" dirty="0">
                <a:cs typeface="Times New Roman" pitchFamily="18" charset="0"/>
              </a:rPr>
              <a:t>za</a:t>
            </a:r>
            <a:r>
              <a:rPr lang="cs-CZ" sz="1800" b="1" dirty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s</a:t>
            </a:r>
            <a:r>
              <a:rPr lang="cs-CZ" sz="2400" b="1" dirty="0">
                <a:cs typeface="Times New Roman" pitchFamily="18" charset="0"/>
              </a:rPr>
              <a:t>ekundární </a:t>
            </a:r>
            <a:r>
              <a:rPr lang="cs-CZ" sz="2400" b="1" dirty="0" err="1">
                <a:cs typeface="Times New Roman" pitchFamily="18" charset="0"/>
              </a:rPr>
              <a:t>hypertyreozy</a:t>
            </a:r>
            <a:endParaRPr lang="cs-CZ" sz="2400" dirty="0"/>
          </a:p>
          <a:p>
            <a:pPr lvl="2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při </a:t>
            </a:r>
            <a:r>
              <a:rPr lang="cs-CZ" sz="2000" dirty="0" err="1">
                <a:cs typeface="Times New Roman" pitchFamily="18" charset="0"/>
              </a:rPr>
              <a:t>Hashimotově</a:t>
            </a:r>
            <a:r>
              <a:rPr lang="cs-CZ" sz="2000" dirty="0">
                <a:cs typeface="Times New Roman" pitchFamily="18" charset="0"/>
              </a:rPr>
              <a:t> nemoci</a:t>
            </a:r>
            <a:endParaRPr lang="cs-CZ" sz="2000" dirty="0"/>
          </a:p>
          <a:p>
            <a:pPr lvl="2">
              <a:lnSpc>
                <a:spcPct val="90000"/>
              </a:lnSpc>
            </a:pPr>
            <a:r>
              <a:rPr lang="cs-CZ" sz="2000" dirty="0"/>
              <a:t>při </a:t>
            </a:r>
            <a:r>
              <a:rPr lang="cs-CZ" sz="2000" dirty="0">
                <a:cs typeface="Times New Roman" pitchFamily="18" charset="0"/>
              </a:rPr>
              <a:t>su</a:t>
            </a:r>
            <a:r>
              <a:rPr lang="cs-CZ" sz="2000" dirty="0"/>
              <a:t>b</a:t>
            </a:r>
            <a:r>
              <a:rPr lang="cs-CZ" sz="2000" dirty="0">
                <a:cs typeface="Times New Roman" pitchFamily="18" charset="0"/>
              </a:rPr>
              <a:t>akutní </a:t>
            </a:r>
            <a:r>
              <a:rPr lang="cs-CZ" sz="2000" dirty="0" err="1">
                <a:cs typeface="Times New Roman" pitchFamily="18" charset="0"/>
              </a:rPr>
              <a:t>tyreoditidě</a:t>
            </a:r>
            <a:endParaRPr lang="cs-CZ" sz="2000" dirty="0"/>
          </a:p>
          <a:p>
            <a:pPr lvl="2">
              <a:lnSpc>
                <a:spcPct val="90000"/>
              </a:lnSpc>
            </a:pPr>
            <a:r>
              <a:rPr lang="cs-CZ" sz="2000" dirty="0">
                <a:cs typeface="Times New Roman" pitchFamily="18" charset="0"/>
              </a:rPr>
              <a:t>u folikulárních karcinomů štítné žlázy</a:t>
            </a:r>
            <a:endParaRPr lang="cs-CZ" sz="2000" dirty="0"/>
          </a:p>
          <a:p>
            <a:pPr lvl="2">
              <a:lnSpc>
                <a:spcPct val="90000"/>
              </a:lnSpc>
            </a:pPr>
            <a:r>
              <a:rPr lang="cs-CZ" sz="2000" dirty="0"/>
              <a:t>u </a:t>
            </a:r>
            <a:r>
              <a:rPr lang="cs-CZ" sz="2000" dirty="0">
                <a:cs typeface="Times New Roman" pitchFamily="18" charset="0"/>
              </a:rPr>
              <a:t>adenomů hypofýzy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338" y="3644900"/>
            <a:ext cx="35226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2910" y="6072206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 err="1">
                <a:latin typeface="+mn-lt"/>
                <a:sym typeface="Wingdings" pitchFamily="2" charset="2"/>
              </a:rPr>
              <a:t>thyreotoxická</a:t>
            </a:r>
            <a:r>
              <a:rPr lang="cs-CZ" sz="2800" b="1" dirty="0">
                <a:latin typeface="+mn-lt"/>
                <a:sym typeface="Wingdings" pitchFamily="2" charset="2"/>
              </a:rPr>
              <a:t> krize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Hashimotova thyreoditida</a:t>
            </a:r>
            <a:r>
              <a:rPr lang="cs-CZ" sz="4100"/>
              <a:t> </a:t>
            </a:r>
            <a:endParaRPr lang="cs-CZ" sz="330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8002587" cy="45386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800"/>
              <a:t>Autoimunní, lymfocytární, nejčastější příčina strumy u starších dětí a v pubertě</a:t>
            </a:r>
          </a:p>
          <a:p>
            <a:pPr>
              <a:lnSpc>
                <a:spcPct val="80000"/>
              </a:lnSpc>
            </a:pPr>
            <a:r>
              <a:rPr lang="cs-CZ" sz="2800"/>
              <a:t>U 50% pacientů antithyreoglobulinové a antimikrozomální protilátky</a:t>
            </a:r>
          </a:p>
          <a:p>
            <a:pPr>
              <a:lnSpc>
                <a:spcPct val="80000"/>
              </a:lnSpc>
            </a:pPr>
            <a:r>
              <a:rPr lang="cs-CZ" sz="2800"/>
              <a:t>Destrukce parenchymu ŠŽ (fibróza a atrofie)</a:t>
            </a:r>
            <a:endParaRPr lang="cs-CZ" sz="2800" u="sng"/>
          </a:p>
          <a:p>
            <a:pPr>
              <a:lnSpc>
                <a:spcPct val="80000"/>
              </a:lnSpc>
            </a:pPr>
            <a:r>
              <a:rPr lang="cs-CZ" sz="2800" u="sng"/>
              <a:t>Klinika:</a:t>
            </a:r>
            <a:endParaRPr lang="cs-CZ" sz="2800"/>
          </a:p>
          <a:p>
            <a:pPr lvl="1">
              <a:lnSpc>
                <a:spcPct val="80000"/>
              </a:lnSpc>
            </a:pPr>
            <a:r>
              <a:rPr lang="cs-CZ" sz="2400"/>
              <a:t>struma eufunkční nebo hypofunkční, zřídka hyperfunkční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asociace s jinými AI - DM, hypoparathyreóza, adrenální insuf.</a:t>
            </a:r>
          </a:p>
          <a:p>
            <a:pPr lvl="1">
              <a:lnSpc>
                <a:spcPct val="80000"/>
              </a:lnSpc>
            </a:pPr>
            <a:r>
              <a:rPr lang="cs-CZ" sz="2400"/>
              <a:t>biopsie zřídka indikována</a:t>
            </a:r>
            <a:endParaRPr lang="cs-CZ" sz="2400" u="sng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5400" dirty="0"/>
              <a:t>Hypotyreóza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73238"/>
            <a:ext cx="6480175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>
                <a:cs typeface="Times New Roman" pitchFamily="18" charset="0"/>
              </a:rPr>
              <a:t>primární postižení</a:t>
            </a:r>
          </a:p>
          <a:p>
            <a:pPr lvl="1">
              <a:buFontTx/>
              <a:buNone/>
            </a:pPr>
            <a:r>
              <a:rPr lang="cs-CZ" dirty="0"/>
              <a:t>–nedostatečnost</a:t>
            </a:r>
            <a:r>
              <a:rPr lang="cs-CZ" sz="2400" dirty="0"/>
              <a:t> </a:t>
            </a:r>
            <a:r>
              <a:rPr lang="cs-CZ" dirty="0"/>
              <a:t>štítné žlázy</a:t>
            </a:r>
          </a:p>
          <a:p>
            <a:pPr lvl="2"/>
            <a:r>
              <a:rPr lang="cs-CZ" dirty="0"/>
              <a:t>Vrozená</a:t>
            </a:r>
          </a:p>
          <a:p>
            <a:pPr lvl="2"/>
            <a:r>
              <a:rPr lang="cs-CZ" dirty="0" err="1"/>
              <a:t>Lymfocytární</a:t>
            </a:r>
            <a:r>
              <a:rPr lang="cs-CZ" dirty="0"/>
              <a:t> </a:t>
            </a:r>
            <a:r>
              <a:rPr lang="cs-CZ" dirty="0" err="1"/>
              <a:t>tyreoiditida</a:t>
            </a:r>
            <a:endParaRPr lang="cs-CZ" dirty="0"/>
          </a:p>
          <a:p>
            <a:pPr lvl="2"/>
            <a:r>
              <a:rPr lang="cs-CZ" dirty="0"/>
              <a:t>Deficience jódu</a:t>
            </a:r>
          </a:p>
          <a:p>
            <a:pPr lvl="2"/>
            <a:r>
              <a:rPr lang="cs-CZ" dirty="0" err="1"/>
              <a:t>Thyroidectomie</a:t>
            </a:r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sz="2800" b="1" dirty="0">
                <a:cs typeface="Times New Roman" pitchFamily="18" charset="0"/>
              </a:rPr>
              <a:t>sekundární postižení</a:t>
            </a:r>
          </a:p>
          <a:p>
            <a:pPr lvl="1"/>
            <a:r>
              <a:rPr lang="cs-CZ" dirty="0"/>
              <a:t>  nedostatečnost hypofýzy</a:t>
            </a:r>
          </a:p>
          <a:p>
            <a:pPr lvl="1">
              <a:buNone/>
            </a:pPr>
            <a:endParaRPr lang="cs-CZ" sz="1000" dirty="0">
              <a:sym typeface="Wingdings" pitchFamily="2" charset="2"/>
            </a:endParaRPr>
          </a:p>
          <a:p>
            <a:pPr lvl="1">
              <a:buNone/>
            </a:pPr>
            <a:r>
              <a:rPr lang="cs-CZ" b="1" dirty="0">
                <a:sym typeface="Wingdings" pitchFamily="2" charset="2"/>
              </a:rPr>
              <a:t>myxedémové koma</a:t>
            </a:r>
            <a:endParaRPr lang="cs-CZ" dirty="0"/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763713" y="416877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827088" y="38608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0966" name="Picture 9" descr="fig11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3" y="2133600"/>
            <a:ext cx="3097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/>
              <a:t>Hypotyreóza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30725"/>
          </a:xfrm>
        </p:spPr>
        <p:txBody>
          <a:bodyPr/>
          <a:lstStyle/>
          <a:p>
            <a:r>
              <a:rPr lang="cs-CZ"/>
              <a:t>Často u žen kolem 50 let, kde se příznaky skryjí za obraz menopauzy</a:t>
            </a:r>
            <a:endParaRPr lang="cs-CZ" sz="2800"/>
          </a:p>
          <a:p>
            <a:endParaRPr lang="cs-CZ" sz="2800"/>
          </a:p>
        </p:txBody>
      </p:sp>
      <p:pic>
        <p:nvPicPr>
          <p:cNvPr id="172036" name="Picture 4" descr="86-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3009900"/>
            <a:ext cx="6923087" cy="2933700"/>
          </a:xfrm>
          <a:noFill/>
          <a:ln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620713"/>
            <a:ext cx="8318500" cy="5616575"/>
          </a:xfrm>
        </p:spPr>
        <p:txBody>
          <a:bodyPr/>
          <a:lstStyle/>
          <a:p>
            <a:endParaRPr lang="cs-CZ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Poporodní thyreoiditida</a:t>
            </a:r>
          </a:p>
          <a:p>
            <a:pPr lvl="1"/>
            <a:r>
              <a:rPr lang="cs-CZ" altLang="en-US"/>
              <a:t>Destruktivní autoimunní onemocnění, - začíná jako hypertyreoza a je následována hypotyreózní fází</a:t>
            </a:r>
          </a:p>
          <a:p>
            <a:pPr lvl="1"/>
            <a:r>
              <a:rPr lang="cs-CZ" altLang="en-US"/>
              <a:t>Bývá příčinou poporodních depresí – laktační psychóza</a:t>
            </a:r>
          </a:p>
          <a:p>
            <a:pPr lvl="1"/>
            <a:r>
              <a:rPr lang="en-US" altLang="en-US"/>
              <a:t>80-85%  </a:t>
            </a:r>
            <a:r>
              <a:rPr lang="cs-CZ" altLang="en-US"/>
              <a:t>pacientek má pozitivní </a:t>
            </a:r>
            <a:r>
              <a:rPr lang="en-US" altLang="en-US"/>
              <a:t>antityroid</a:t>
            </a:r>
            <a:r>
              <a:rPr lang="cs-CZ" altLang="en-US"/>
              <a:t>ální protilátky</a:t>
            </a:r>
          </a:p>
          <a:p>
            <a:pPr lvl="1"/>
            <a:endParaRPr lang="en-US" altLang="en-US" sz="3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92150"/>
            <a:ext cx="7772400" cy="1368425"/>
          </a:xfrm>
        </p:spPr>
        <p:txBody>
          <a:bodyPr>
            <a:normAutofit/>
          </a:bodyPr>
          <a:lstStyle/>
          <a:p>
            <a:r>
              <a:rPr lang="cs-CZ" sz="4000"/>
              <a:t>Vyšetřování funkce </a:t>
            </a:r>
            <a:br>
              <a:rPr lang="cs-CZ" sz="4000"/>
            </a:br>
            <a:r>
              <a:rPr lang="cs-CZ" sz="4000"/>
              <a:t>štítné žlázy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276475"/>
            <a:ext cx="7772400" cy="3749675"/>
          </a:xfrm>
        </p:spPr>
        <p:txBody>
          <a:bodyPr/>
          <a:lstStyle/>
          <a:p>
            <a:r>
              <a:rPr lang="cs-CZ"/>
              <a:t>TSH</a:t>
            </a:r>
          </a:p>
          <a:p>
            <a:r>
              <a:rPr lang="cs-CZ"/>
              <a:t>T4, FT4</a:t>
            </a:r>
          </a:p>
          <a:p>
            <a:r>
              <a:rPr lang="cs-CZ"/>
              <a:t>T3, FT3</a:t>
            </a:r>
          </a:p>
          <a:p>
            <a:r>
              <a:rPr lang="cs-CZ"/>
              <a:t>TgAb, TPOAb</a:t>
            </a:r>
          </a:p>
          <a:p>
            <a:r>
              <a:rPr lang="cs-CZ"/>
              <a:t>TRAK</a:t>
            </a:r>
          </a:p>
          <a:p>
            <a:r>
              <a:rPr lang="cs-CZ"/>
              <a:t>Tg, TBG…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92150"/>
            <a:ext cx="8281988" cy="511175"/>
          </a:xfrm>
        </p:spPr>
        <p:txBody>
          <a:bodyPr>
            <a:normAutofit fontScale="90000"/>
          </a:bodyPr>
          <a:lstStyle/>
          <a:p>
            <a:r>
              <a:rPr lang="cs-CZ" sz="4000">
                <a:cs typeface="Times New Roman" pitchFamily="18" charset="0"/>
              </a:rPr>
              <a:t>Vyšetřování poruch funkce ŠŽ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133600"/>
            <a:ext cx="7772400" cy="3892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>
                <a:cs typeface="Times New Roman" pitchFamily="18" charset="0"/>
              </a:rPr>
              <a:t>os</a:t>
            </a:r>
            <a:r>
              <a:rPr lang="cs-CZ" b="1"/>
              <a:t>a</a:t>
            </a:r>
            <a:r>
              <a:rPr lang="cs-CZ" b="1">
                <a:cs typeface="Times New Roman" pitchFamily="18" charset="0"/>
              </a:rPr>
              <a:t> </a:t>
            </a:r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hypotalamus – hypofýza – štítná žláza</a:t>
            </a:r>
            <a:r>
              <a:rPr lang="cs-CZ" b="1">
                <a:cs typeface="Times New Roman" pitchFamily="18" charset="0"/>
              </a:rPr>
              <a:t> </a:t>
            </a:r>
            <a:r>
              <a:rPr lang="cs-CZ" b="1" i="1"/>
              <a:t>neporušena</a:t>
            </a:r>
            <a:r>
              <a:rPr lang="cs-CZ" b="1"/>
              <a:t>  </a:t>
            </a:r>
            <a:r>
              <a:rPr lang="cs-CZ" sz="3600" b="1">
                <a:sym typeface="Wingdings" pitchFamily="2" charset="2"/>
              </a:rPr>
              <a:t></a:t>
            </a:r>
            <a:r>
              <a:rPr lang="cs-CZ" sz="3600">
                <a:cs typeface="Times New Roman" pitchFamily="18" charset="0"/>
              </a:rPr>
              <a:t> </a:t>
            </a:r>
            <a:r>
              <a:rPr lang="cs-CZ">
                <a:cs typeface="Times New Roman" pitchFamily="18" charset="0"/>
              </a:rPr>
              <a:t> </a:t>
            </a:r>
            <a:r>
              <a:rPr lang="cs-CZ"/>
              <a:t>vyšetření </a:t>
            </a:r>
            <a:r>
              <a:rPr lang="cs-CZ">
                <a:cs typeface="Times New Roman" pitchFamily="18" charset="0"/>
              </a:rPr>
              <a:t>TSH</a:t>
            </a:r>
            <a:r>
              <a:rPr lang="cs-CZ"/>
              <a:t> - n</a:t>
            </a:r>
            <a:r>
              <a:rPr lang="cs-CZ">
                <a:cs typeface="Times New Roman" pitchFamily="18" charset="0"/>
              </a:rPr>
              <a:t>ormální</a:t>
            </a:r>
            <a:r>
              <a:rPr lang="cs-CZ"/>
              <a:t> TSH </a:t>
            </a:r>
            <a:r>
              <a:rPr lang="cs-CZ">
                <a:cs typeface="Times New Roman" pitchFamily="18" charset="0"/>
              </a:rPr>
              <a:t>vyluč</a:t>
            </a:r>
            <a:r>
              <a:rPr lang="cs-CZ"/>
              <a:t>uje</a:t>
            </a:r>
            <a:r>
              <a:rPr lang="cs-CZ">
                <a:cs typeface="Times New Roman" pitchFamily="18" charset="0"/>
              </a:rPr>
              <a:t> poruchu štítné žlázy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b="1" i="1"/>
              <a:t>při</a:t>
            </a:r>
            <a:r>
              <a:rPr lang="cs-CZ" b="1" i="1">
                <a:cs typeface="Times New Roman" pitchFamily="18" charset="0"/>
              </a:rPr>
              <a:t> poru</a:t>
            </a:r>
            <a:r>
              <a:rPr lang="cs-CZ" b="1" i="1"/>
              <a:t>še</a:t>
            </a:r>
            <a:r>
              <a:rPr lang="cs-CZ"/>
              <a:t>  </a:t>
            </a:r>
            <a:r>
              <a:rPr lang="cs-CZ">
                <a:sym typeface="Wingdings" pitchFamily="2" charset="2"/>
              </a:rPr>
              <a:t></a:t>
            </a:r>
            <a:r>
              <a:rPr lang="cs-CZ">
                <a:cs typeface="Times New Roman" pitchFamily="18" charset="0"/>
              </a:rPr>
              <a:t> </a:t>
            </a:r>
            <a:r>
              <a:rPr lang="cs-CZ"/>
              <a:t> </a:t>
            </a:r>
            <a:r>
              <a:rPr lang="cs-CZ">
                <a:cs typeface="Times New Roman" pitchFamily="18" charset="0"/>
              </a:rPr>
              <a:t>FT4 nebo FT3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 b="1"/>
              <a:t>h</a:t>
            </a:r>
            <a:r>
              <a:rPr lang="cs-CZ" b="1">
                <a:cs typeface="Times New Roman" pitchFamily="18" charset="0"/>
              </a:rPr>
              <a:t>ypertyreóz</a:t>
            </a:r>
            <a:r>
              <a:rPr lang="cs-CZ" b="1"/>
              <a:t>a</a:t>
            </a:r>
            <a:r>
              <a:rPr lang="cs-CZ"/>
              <a:t>:</a:t>
            </a:r>
            <a:r>
              <a:rPr lang="cs-CZ">
                <a:cs typeface="Times New Roman" pitchFamily="18" charset="0"/>
              </a:rPr>
              <a:t>  TSH &lt; 0,1 mU/l a obvykle FT3 a FT4 </a:t>
            </a:r>
            <a:r>
              <a:rPr lang="cs-CZ">
                <a:sym typeface="Wingdings" pitchFamily="2" charset="2"/>
              </a:rPr>
              <a:t></a:t>
            </a:r>
            <a:r>
              <a:rPr lang="cs-CZ">
                <a:cs typeface="Times New Roman" pitchFamily="18" charset="0"/>
              </a:rPr>
              <a:t> </a:t>
            </a:r>
            <a:endParaRPr lang="cs-CZ"/>
          </a:p>
          <a:p>
            <a:pPr lvl="1">
              <a:lnSpc>
                <a:spcPct val="90000"/>
              </a:lnSpc>
            </a:pPr>
            <a:r>
              <a:rPr lang="cs-CZ">
                <a:cs typeface="Times New Roman" pitchFamily="18" charset="0"/>
              </a:rPr>
              <a:t>T</a:t>
            </a:r>
            <a:r>
              <a:rPr lang="cs-CZ"/>
              <a:t>3 </a:t>
            </a:r>
            <a:r>
              <a:rPr lang="cs-CZ">
                <a:cs typeface="Times New Roman" pitchFamily="18" charset="0"/>
              </a:rPr>
              <a:t>- tyreotoxikóz</a:t>
            </a:r>
            <a:r>
              <a:rPr lang="cs-CZ"/>
              <a:t>a:  </a:t>
            </a:r>
            <a:r>
              <a:rPr lang="cs-CZ">
                <a:sym typeface="Wingdings" pitchFamily="2" charset="2"/>
              </a:rPr>
              <a:t></a:t>
            </a:r>
            <a:r>
              <a:rPr lang="cs-CZ">
                <a:cs typeface="Times New Roman" pitchFamily="18" charset="0"/>
              </a:rPr>
              <a:t>  jen FT3</a:t>
            </a: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95325"/>
            <a:ext cx="8204200" cy="511175"/>
          </a:xfrm>
        </p:spPr>
        <p:txBody>
          <a:bodyPr>
            <a:normAutofit fontScale="90000"/>
          </a:bodyPr>
          <a:lstStyle/>
          <a:p>
            <a:r>
              <a:rPr lang="cs-CZ" sz="4000">
                <a:cs typeface="Times New Roman" pitchFamily="18" charset="0"/>
              </a:rPr>
              <a:t>Vyšetřování poruch funkce ŠŽ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08050"/>
            <a:ext cx="7772400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3600"/>
          </a:p>
          <a:p>
            <a:pPr lvl="1">
              <a:lnSpc>
                <a:spcPct val="90000"/>
              </a:lnSpc>
            </a:pPr>
            <a:r>
              <a:rPr lang="cs-CZ" sz="3200" b="1" i="1"/>
              <a:t>h</a:t>
            </a:r>
            <a:r>
              <a:rPr lang="cs-CZ" sz="3200" b="1" i="1">
                <a:cs typeface="Times New Roman" pitchFamily="18" charset="0"/>
              </a:rPr>
              <a:t>ypotyreóz</a:t>
            </a:r>
            <a:r>
              <a:rPr lang="cs-CZ" sz="3200" b="1" i="1"/>
              <a:t>a</a:t>
            </a:r>
            <a:r>
              <a:rPr lang="cs-CZ" sz="3200"/>
              <a:t>:</a:t>
            </a:r>
            <a:r>
              <a:rPr lang="cs-CZ" sz="3200">
                <a:cs typeface="Times New Roman" pitchFamily="18" charset="0"/>
              </a:rPr>
              <a:t>  TSH &gt; 20 mU/l</a:t>
            </a:r>
            <a:r>
              <a:rPr lang="cs-CZ" sz="3200"/>
              <a:t> a</a:t>
            </a:r>
            <a:r>
              <a:rPr lang="cs-CZ" sz="3200">
                <a:cs typeface="Times New Roman" pitchFamily="18" charset="0"/>
              </a:rPr>
              <a:t> FT4 </a:t>
            </a:r>
            <a:r>
              <a:rPr lang="cs-CZ" sz="3200">
                <a:cs typeface="Times New Roman" pitchFamily="18" charset="0"/>
                <a:sym typeface="Wingdings" pitchFamily="2" charset="2"/>
              </a:rPr>
              <a:t></a:t>
            </a:r>
            <a:r>
              <a:rPr lang="cs-CZ" sz="3200">
                <a:cs typeface="Times New Roman" pitchFamily="18" charset="0"/>
              </a:rPr>
              <a:t> </a:t>
            </a:r>
            <a:endParaRPr lang="cs-CZ" sz="3200"/>
          </a:p>
          <a:p>
            <a:pPr lvl="1">
              <a:lnSpc>
                <a:spcPct val="90000"/>
              </a:lnSpc>
            </a:pPr>
            <a:r>
              <a:rPr lang="cs-CZ" sz="3200">
                <a:cs typeface="Times New Roman" pitchFamily="18" charset="0"/>
              </a:rPr>
              <a:t>TSH mimo normu a tyreoidální hormony </a:t>
            </a:r>
            <a:r>
              <a:rPr lang="cs-CZ" sz="3200"/>
              <a:t>v </a:t>
            </a:r>
            <a:r>
              <a:rPr lang="cs-CZ" sz="3200">
                <a:cs typeface="Times New Roman" pitchFamily="18" charset="0"/>
              </a:rPr>
              <a:t>normě</a:t>
            </a:r>
            <a:r>
              <a:rPr lang="cs-CZ" sz="3200"/>
              <a:t> </a:t>
            </a:r>
            <a:r>
              <a:rPr lang="cs-CZ" sz="3200">
                <a:sym typeface="Wingdings" pitchFamily="2" charset="2"/>
              </a:rPr>
              <a:t></a:t>
            </a:r>
            <a:r>
              <a:rPr lang="cs-CZ" sz="3200">
                <a:cs typeface="Times New Roman" pitchFamily="18" charset="0"/>
              </a:rPr>
              <a:t> subklinick</a:t>
            </a:r>
            <a:r>
              <a:rPr lang="cs-CZ" sz="3200"/>
              <a:t>á</a:t>
            </a:r>
            <a:r>
              <a:rPr lang="cs-CZ" sz="3200">
                <a:cs typeface="Times New Roman" pitchFamily="18" charset="0"/>
              </a:rPr>
              <a:t> </a:t>
            </a:r>
            <a:r>
              <a:rPr lang="cs-CZ" sz="3200" b="1" i="1">
                <a:cs typeface="Times New Roman" pitchFamily="18" charset="0"/>
              </a:rPr>
              <a:t>hypo</a:t>
            </a:r>
            <a:r>
              <a:rPr lang="cs-CZ" sz="3200">
                <a:cs typeface="Times New Roman" pitchFamily="18" charset="0"/>
              </a:rPr>
              <a:t>- nebo </a:t>
            </a:r>
            <a:r>
              <a:rPr lang="cs-CZ" sz="3200" b="1" i="1">
                <a:cs typeface="Times New Roman" pitchFamily="18" charset="0"/>
              </a:rPr>
              <a:t>hypertyreóz</a:t>
            </a:r>
            <a:r>
              <a:rPr lang="cs-CZ" sz="3200" b="1" i="1"/>
              <a:t>a</a:t>
            </a:r>
            <a:r>
              <a:rPr lang="cs-CZ" sz="3200"/>
              <a:t> </a:t>
            </a:r>
            <a:r>
              <a:rPr lang="cs-CZ" sz="3200">
                <a:sym typeface="Wingdings" pitchFamily="2" charset="2"/>
              </a:rPr>
              <a:t> </a:t>
            </a:r>
            <a:r>
              <a:rPr lang="cs-CZ" sz="3200">
                <a:cs typeface="Times New Roman" pitchFamily="18" charset="0"/>
              </a:rPr>
              <a:t>klinick</a:t>
            </a:r>
            <a:r>
              <a:rPr lang="cs-CZ" sz="3200"/>
              <a:t>á </a:t>
            </a:r>
            <a:r>
              <a:rPr lang="cs-CZ" sz="3200">
                <a:sym typeface="Wingdings" pitchFamily="2" charset="2"/>
              </a:rPr>
              <a:t></a:t>
            </a:r>
            <a:r>
              <a:rPr lang="cs-CZ" sz="3200">
                <a:cs typeface="Times New Roman" pitchFamily="18" charset="0"/>
              </a:rPr>
              <a:t> změny </a:t>
            </a:r>
            <a:r>
              <a:rPr lang="cs-CZ" sz="3200" b="1">
                <a:cs typeface="Times New Roman" pitchFamily="18" charset="0"/>
              </a:rPr>
              <a:t>FT3 a FT4 </a:t>
            </a:r>
          </a:p>
          <a:p>
            <a:pPr lvl="1">
              <a:lnSpc>
                <a:spcPct val="90000"/>
              </a:lnSpc>
            </a:pPr>
            <a:r>
              <a:rPr lang="cs-CZ" sz="3200">
                <a:cs typeface="Times New Roman" pitchFamily="18" charset="0"/>
              </a:rPr>
              <a:t>hypofyzární adenom </a:t>
            </a:r>
            <a:r>
              <a:rPr lang="cs-CZ" sz="3200"/>
              <a:t>(</a:t>
            </a:r>
            <a:r>
              <a:rPr lang="cs-CZ" sz="3200">
                <a:cs typeface="Times New Roman" pitchFamily="18" charset="0"/>
              </a:rPr>
              <a:t>produkuj</a:t>
            </a:r>
            <a:r>
              <a:rPr lang="cs-CZ" sz="3200"/>
              <a:t>e</a:t>
            </a:r>
            <a:r>
              <a:rPr lang="cs-CZ" sz="3200">
                <a:cs typeface="Times New Roman" pitchFamily="18" charset="0"/>
              </a:rPr>
              <a:t> TSH</a:t>
            </a:r>
            <a:r>
              <a:rPr lang="cs-CZ" sz="3200"/>
              <a:t>):  </a:t>
            </a:r>
            <a:r>
              <a:rPr lang="cs-CZ" sz="3200">
                <a:sym typeface="Wingdings" pitchFamily="2" charset="2"/>
              </a:rPr>
              <a:t> </a:t>
            </a:r>
            <a:r>
              <a:rPr lang="cs-CZ" sz="3200">
                <a:cs typeface="Times New Roman" pitchFamily="18" charset="0"/>
              </a:rPr>
              <a:t>TSH, FT4 a FT3 </a:t>
            </a:r>
            <a:endParaRPr lang="cs-CZ" sz="3200"/>
          </a:p>
          <a:p>
            <a:pPr lvl="1">
              <a:lnSpc>
                <a:spcPct val="90000"/>
              </a:lnSpc>
            </a:pPr>
            <a:r>
              <a:rPr lang="cs-CZ" sz="3200">
                <a:cs typeface="Times New Roman" pitchFamily="18" charset="0"/>
              </a:rPr>
              <a:t>nedostatečnost adenohypofýzy (hypopituitarismus) </a:t>
            </a:r>
            <a:r>
              <a:rPr lang="cs-CZ" sz="3200">
                <a:cs typeface="Times New Roman" pitchFamily="18" charset="0"/>
                <a:sym typeface="Wingdings" pitchFamily="2" charset="2"/>
              </a:rPr>
              <a:t></a:t>
            </a:r>
            <a:r>
              <a:rPr lang="cs-CZ" sz="3200">
                <a:cs typeface="Times New Roman" pitchFamily="18" charset="0"/>
              </a:rPr>
              <a:t>  TSH, FT4 a FT3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80400" cy="5543550"/>
          </a:xfrm>
        </p:spPr>
        <p:txBody>
          <a:bodyPr>
            <a:normAutofit/>
          </a:bodyPr>
          <a:lstStyle/>
          <a:p>
            <a:r>
              <a:rPr lang="cs-CZ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Funkční test s TRH</a:t>
            </a:r>
            <a:r>
              <a:rPr lang="cs-CZ" sz="2800">
                <a:cs typeface="Times New Roman" pitchFamily="18" charset="0"/>
              </a:rPr>
              <a:t> </a:t>
            </a:r>
            <a:endParaRPr lang="cs-CZ" sz="2800"/>
          </a:p>
          <a:p>
            <a:pPr lvl="1"/>
            <a:r>
              <a:rPr lang="cs-CZ" sz="2400">
                <a:cs typeface="Times New Roman" pitchFamily="18" charset="0"/>
              </a:rPr>
              <a:t>odráží sekreci TSH z hypofýzy po stimulaci tyreoliberinem</a:t>
            </a:r>
            <a:endParaRPr lang="cs-CZ" sz="2400"/>
          </a:p>
          <a:p>
            <a:pPr lvl="1"/>
            <a:r>
              <a:rPr lang="cs-CZ" sz="2400"/>
              <a:t>i</a:t>
            </a:r>
            <a:r>
              <a:rPr lang="cs-CZ" sz="2400">
                <a:cs typeface="Times New Roman" pitchFamily="18" charset="0"/>
              </a:rPr>
              <a:t>ndikuje se u sekundárních hypotyreóz </a:t>
            </a:r>
            <a:endParaRPr lang="cs-CZ" sz="2400"/>
          </a:p>
          <a:p>
            <a:pPr lvl="2"/>
            <a:r>
              <a:rPr lang="cs-CZ" sz="2000">
                <a:cs typeface="Times New Roman" pitchFamily="18" charset="0"/>
              </a:rPr>
              <a:t>při rezistenci na léčbu tyreoidálními hormony </a:t>
            </a:r>
            <a:endParaRPr lang="cs-CZ" sz="180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667000" y="6034088"/>
            <a:ext cx="387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TRH test : </a:t>
            </a:r>
            <a:r>
              <a:rPr lang="cs-CZ" b="1">
                <a:solidFill>
                  <a:schemeClr val="tx2"/>
                </a:solidFill>
              </a:rPr>
              <a:t>200 </a:t>
            </a:r>
            <a:r>
              <a:rPr lang="cs-CZ" b="1">
                <a:solidFill>
                  <a:schemeClr val="tx2"/>
                </a:solidFill>
                <a:cs typeface="Arial" pitchFamily="34" charset="0"/>
              </a:rPr>
              <a:t>μ</a:t>
            </a:r>
            <a:r>
              <a:rPr lang="cs-CZ" b="1">
                <a:solidFill>
                  <a:schemeClr val="tx2"/>
                </a:solidFill>
              </a:rPr>
              <a:t>g tyreoliberinu i.v.</a:t>
            </a:r>
            <a:endParaRPr lang="cs-CZ" sz="1400" b="1">
              <a:solidFill>
                <a:schemeClr val="tx2"/>
              </a:solidFill>
            </a:endParaRP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1258888" y="2708275"/>
            <a:ext cx="7546975" cy="3243263"/>
            <a:chOff x="124" y="2096"/>
            <a:chExt cx="6018" cy="1850"/>
          </a:xfrm>
        </p:grpSpPr>
        <p:sp>
          <p:nvSpPr>
            <p:cNvPr id="50183" name="Rectangle 6"/>
            <p:cNvSpPr>
              <a:spLocks noChangeArrowheads="1"/>
            </p:cNvSpPr>
            <p:nvPr/>
          </p:nvSpPr>
          <p:spPr bwMode="auto">
            <a:xfrm>
              <a:off x="560" y="2096"/>
              <a:ext cx="5397" cy="162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latin typeface="Calibri" pitchFamily="34" charset="0"/>
              </a:endParaRPr>
            </a:p>
          </p:txBody>
        </p:sp>
        <p:sp>
          <p:nvSpPr>
            <p:cNvPr id="50184" name="Rectangle 7"/>
            <p:cNvSpPr>
              <a:spLocks noChangeArrowheads="1"/>
            </p:cNvSpPr>
            <p:nvPr/>
          </p:nvSpPr>
          <p:spPr bwMode="auto">
            <a:xfrm>
              <a:off x="263" y="3620"/>
              <a:ext cx="2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0</a:t>
              </a:r>
            </a:p>
          </p:txBody>
        </p:sp>
        <p:sp>
          <p:nvSpPr>
            <p:cNvPr id="50185" name="Line 8"/>
            <p:cNvSpPr>
              <a:spLocks noChangeShapeType="1"/>
            </p:cNvSpPr>
            <p:nvPr/>
          </p:nvSpPr>
          <p:spPr bwMode="auto">
            <a:xfrm>
              <a:off x="555" y="2924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>
              <a:off x="555" y="2326"/>
              <a:ext cx="1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87" name="Rectangle 10"/>
            <p:cNvSpPr>
              <a:spLocks noChangeArrowheads="1"/>
            </p:cNvSpPr>
            <p:nvPr/>
          </p:nvSpPr>
          <p:spPr bwMode="auto">
            <a:xfrm>
              <a:off x="194" y="2858"/>
              <a:ext cx="3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50</a:t>
              </a:r>
            </a:p>
          </p:txBody>
        </p:sp>
        <p:sp>
          <p:nvSpPr>
            <p:cNvPr id="50188" name="Rectangle 11"/>
            <p:cNvSpPr>
              <a:spLocks noChangeArrowheads="1"/>
            </p:cNvSpPr>
            <p:nvPr/>
          </p:nvSpPr>
          <p:spPr bwMode="auto">
            <a:xfrm>
              <a:off x="124" y="2259"/>
              <a:ext cx="4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100</a:t>
              </a:r>
            </a:p>
          </p:txBody>
        </p:sp>
        <p:sp>
          <p:nvSpPr>
            <p:cNvPr id="50189" name="Line 12"/>
            <p:cNvSpPr>
              <a:spLocks noChangeShapeType="1"/>
            </p:cNvSpPr>
            <p:nvPr/>
          </p:nvSpPr>
          <p:spPr bwMode="auto">
            <a:xfrm>
              <a:off x="1525" y="3655"/>
              <a:ext cx="0" cy="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V="1">
              <a:off x="2635" y="3655"/>
              <a:ext cx="0" cy="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91" name="Line 14"/>
            <p:cNvSpPr>
              <a:spLocks noChangeShapeType="1"/>
            </p:cNvSpPr>
            <p:nvPr/>
          </p:nvSpPr>
          <p:spPr bwMode="auto">
            <a:xfrm flipV="1">
              <a:off x="3952" y="3655"/>
              <a:ext cx="0" cy="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92" name="Line 15"/>
            <p:cNvSpPr>
              <a:spLocks noChangeShapeType="1"/>
            </p:cNvSpPr>
            <p:nvPr/>
          </p:nvSpPr>
          <p:spPr bwMode="auto">
            <a:xfrm flipV="1">
              <a:off x="5269" y="3655"/>
              <a:ext cx="0" cy="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93" name="Rectangle 16"/>
            <p:cNvSpPr>
              <a:spLocks noChangeArrowheads="1"/>
            </p:cNvSpPr>
            <p:nvPr/>
          </p:nvSpPr>
          <p:spPr bwMode="auto">
            <a:xfrm>
              <a:off x="1372" y="3754"/>
              <a:ext cx="3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30</a:t>
              </a:r>
            </a:p>
          </p:txBody>
        </p:sp>
        <p:sp>
          <p:nvSpPr>
            <p:cNvPr id="50194" name="Rectangle 17"/>
            <p:cNvSpPr>
              <a:spLocks noChangeArrowheads="1"/>
            </p:cNvSpPr>
            <p:nvPr/>
          </p:nvSpPr>
          <p:spPr bwMode="auto">
            <a:xfrm>
              <a:off x="2482" y="3754"/>
              <a:ext cx="3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60</a:t>
              </a:r>
            </a:p>
          </p:txBody>
        </p:sp>
        <p:sp>
          <p:nvSpPr>
            <p:cNvPr id="50195" name="Rectangle 18"/>
            <p:cNvSpPr>
              <a:spLocks noChangeArrowheads="1"/>
            </p:cNvSpPr>
            <p:nvPr/>
          </p:nvSpPr>
          <p:spPr bwMode="auto">
            <a:xfrm>
              <a:off x="3796" y="3754"/>
              <a:ext cx="3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90</a:t>
              </a:r>
            </a:p>
          </p:txBody>
        </p:sp>
        <p:sp>
          <p:nvSpPr>
            <p:cNvPr id="50196" name="Rectangle 19"/>
            <p:cNvSpPr>
              <a:spLocks noChangeArrowheads="1"/>
            </p:cNvSpPr>
            <p:nvPr/>
          </p:nvSpPr>
          <p:spPr bwMode="auto">
            <a:xfrm>
              <a:off x="5114" y="3754"/>
              <a:ext cx="4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120</a:t>
              </a:r>
            </a:p>
          </p:txBody>
        </p:sp>
        <p:sp>
          <p:nvSpPr>
            <p:cNvPr id="50197" name="Rectangle 20"/>
            <p:cNvSpPr>
              <a:spLocks noChangeArrowheads="1"/>
            </p:cNvSpPr>
            <p:nvPr/>
          </p:nvSpPr>
          <p:spPr bwMode="auto">
            <a:xfrm>
              <a:off x="5673" y="3754"/>
              <a:ext cx="4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1600" b="1"/>
                <a:t>min</a:t>
              </a:r>
            </a:p>
          </p:txBody>
        </p:sp>
        <p:sp>
          <p:nvSpPr>
            <p:cNvPr id="50198" name="Line 21"/>
            <p:cNvSpPr>
              <a:spLocks noChangeShapeType="1"/>
            </p:cNvSpPr>
            <p:nvPr/>
          </p:nvSpPr>
          <p:spPr bwMode="auto">
            <a:xfrm flipV="1">
              <a:off x="555" y="2791"/>
              <a:ext cx="901" cy="66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 flipV="1">
              <a:off x="555" y="3423"/>
              <a:ext cx="970" cy="199"/>
            </a:xfrm>
            <a:prstGeom prst="line">
              <a:avLst/>
            </a:prstGeom>
            <a:noFill/>
            <a:ln w="12700">
              <a:solidFill>
                <a:srgbClr val="99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0" name="Line 23"/>
            <p:cNvSpPr>
              <a:spLocks noChangeShapeType="1"/>
            </p:cNvSpPr>
            <p:nvPr/>
          </p:nvSpPr>
          <p:spPr bwMode="auto">
            <a:xfrm flipV="1">
              <a:off x="555" y="3589"/>
              <a:ext cx="970" cy="6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1" name="Line 24"/>
            <p:cNvSpPr>
              <a:spLocks noChangeShapeType="1"/>
            </p:cNvSpPr>
            <p:nvPr/>
          </p:nvSpPr>
          <p:spPr bwMode="auto">
            <a:xfrm flipV="1">
              <a:off x="1456" y="2526"/>
              <a:ext cx="1179" cy="265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2" name="Line 25"/>
            <p:cNvSpPr>
              <a:spLocks noChangeShapeType="1"/>
            </p:cNvSpPr>
            <p:nvPr/>
          </p:nvSpPr>
          <p:spPr bwMode="auto">
            <a:xfrm flipV="1">
              <a:off x="1525" y="3223"/>
              <a:ext cx="1110" cy="200"/>
            </a:xfrm>
            <a:prstGeom prst="line">
              <a:avLst/>
            </a:prstGeom>
            <a:noFill/>
            <a:ln w="12700">
              <a:solidFill>
                <a:srgbClr val="99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3" name="Line 26"/>
            <p:cNvSpPr>
              <a:spLocks noChangeShapeType="1"/>
            </p:cNvSpPr>
            <p:nvPr/>
          </p:nvSpPr>
          <p:spPr bwMode="auto">
            <a:xfrm>
              <a:off x="1525" y="3589"/>
              <a:ext cx="111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4" name="Line 27"/>
            <p:cNvSpPr>
              <a:spLocks noChangeShapeType="1"/>
            </p:cNvSpPr>
            <p:nvPr/>
          </p:nvSpPr>
          <p:spPr bwMode="auto">
            <a:xfrm>
              <a:off x="2635" y="2526"/>
              <a:ext cx="1317" cy="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5" name="Line 28"/>
            <p:cNvSpPr>
              <a:spLocks noChangeShapeType="1"/>
            </p:cNvSpPr>
            <p:nvPr/>
          </p:nvSpPr>
          <p:spPr bwMode="auto">
            <a:xfrm>
              <a:off x="2635" y="3223"/>
              <a:ext cx="1317" cy="133"/>
            </a:xfrm>
            <a:prstGeom prst="line">
              <a:avLst/>
            </a:prstGeom>
            <a:noFill/>
            <a:ln w="12700">
              <a:solidFill>
                <a:srgbClr val="99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6" name="Line 29"/>
            <p:cNvSpPr>
              <a:spLocks noChangeShapeType="1"/>
            </p:cNvSpPr>
            <p:nvPr/>
          </p:nvSpPr>
          <p:spPr bwMode="auto">
            <a:xfrm>
              <a:off x="2635" y="3589"/>
              <a:ext cx="1317" cy="3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7" name="Line 30"/>
            <p:cNvSpPr>
              <a:spLocks noChangeShapeType="1"/>
            </p:cNvSpPr>
            <p:nvPr/>
          </p:nvSpPr>
          <p:spPr bwMode="auto">
            <a:xfrm>
              <a:off x="3952" y="2559"/>
              <a:ext cx="1317" cy="133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8" name="Line 31"/>
            <p:cNvSpPr>
              <a:spLocks noChangeShapeType="1"/>
            </p:cNvSpPr>
            <p:nvPr/>
          </p:nvSpPr>
          <p:spPr bwMode="auto">
            <a:xfrm>
              <a:off x="3952" y="3356"/>
              <a:ext cx="1317" cy="233"/>
            </a:xfrm>
            <a:prstGeom prst="line">
              <a:avLst/>
            </a:prstGeom>
            <a:noFill/>
            <a:ln w="12700">
              <a:solidFill>
                <a:srgbClr val="99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09" name="Line 32"/>
            <p:cNvSpPr>
              <a:spLocks noChangeShapeType="1"/>
            </p:cNvSpPr>
            <p:nvPr/>
          </p:nvSpPr>
          <p:spPr bwMode="auto">
            <a:xfrm>
              <a:off x="3952" y="3622"/>
              <a:ext cx="1317" cy="6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10" name="Rectangle 33"/>
            <p:cNvSpPr>
              <a:spLocks noChangeArrowheads="1"/>
            </p:cNvSpPr>
            <p:nvPr/>
          </p:nvSpPr>
          <p:spPr bwMode="auto">
            <a:xfrm>
              <a:off x="2896" y="2368"/>
              <a:ext cx="2047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2000"/>
                <a:t>primární hypotyreóza</a:t>
              </a:r>
            </a:p>
          </p:txBody>
        </p:sp>
        <p:sp>
          <p:nvSpPr>
            <p:cNvPr id="50211" name="Rectangle 34"/>
            <p:cNvSpPr>
              <a:spLocks noChangeArrowheads="1"/>
            </p:cNvSpPr>
            <p:nvPr/>
          </p:nvSpPr>
          <p:spPr bwMode="auto">
            <a:xfrm>
              <a:off x="1925" y="3067"/>
              <a:ext cx="8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cs-CZ"/>
            </a:p>
          </p:txBody>
        </p:sp>
        <p:sp>
          <p:nvSpPr>
            <p:cNvPr id="50212" name="Line 35"/>
            <p:cNvSpPr>
              <a:spLocks noChangeShapeType="1"/>
            </p:cNvSpPr>
            <p:nvPr/>
          </p:nvSpPr>
          <p:spPr bwMode="auto">
            <a:xfrm flipV="1">
              <a:off x="2635" y="3124"/>
              <a:ext cx="2634" cy="46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213" name="Rectangle 36"/>
            <p:cNvSpPr>
              <a:spLocks noChangeArrowheads="1"/>
            </p:cNvSpPr>
            <p:nvPr/>
          </p:nvSpPr>
          <p:spPr bwMode="auto">
            <a:xfrm>
              <a:off x="4353" y="2935"/>
              <a:ext cx="1555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 sz="2000"/>
                <a:t>hypothalamická</a:t>
              </a:r>
            </a:p>
            <a:p>
              <a:r>
                <a:rPr lang="cs-CZ" sz="2000"/>
                <a:t>hypotyreóza</a:t>
              </a:r>
            </a:p>
          </p:txBody>
        </p:sp>
        <p:sp>
          <p:nvSpPr>
            <p:cNvPr id="50214" name="Rectangle 37"/>
            <p:cNvSpPr>
              <a:spLocks noChangeArrowheads="1"/>
            </p:cNvSpPr>
            <p:nvPr/>
          </p:nvSpPr>
          <p:spPr bwMode="auto">
            <a:xfrm>
              <a:off x="1580" y="3431"/>
              <a:ext cx="4562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cs-CZ"/>
                <a:t>primární hypertyreóza nebo hypopituitární hypotyreóza</a:t>
              </a:r>
            </a:p>
          </p:txBody>
        </p:sp>
      </p:grpSp>
      <p:sp>
        <p:nvSpPr>
          <p:cNvPr id="50181" name="Rectangle 38"/>
          <p:cNvSpPr>
            <a:spLocks noChangeArrowheads="1"/>
          </p:cNvSpPr>
          <p:nvPr/>
        </p:nvSpPr>
        <p:spPr bwMode="auto">
          <a:xfrm>
            <a:off x="688975" y="3076575"/>
            <a:ext cx="682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cs-CZ" sz="1600" b="1"/>
              <a:t>TSH</a:t>
            </a:r>
          </a:p>
          <a:p>
            <a:r>
              <a:rPr lang="cs-CZ" sz="1600" b="1"/>
              <a:t>mIU/l</a:t>
            </a:r>
          </a:p>
        </p:txBody>
      </p:sp>
      <p:sp>
        <p:nvSpPr>
          <p:cNvPr id="50182" name="Text Box 40"/>
          <p:cNvSpPr txBox="1">
            <a:spLocks noChangeArrowheads="1"/>
          </p:cNvSpPr>
          <p:nvPr/>
        </p:nvSpPr>
        <p:spPr bwMode="auto">
          <a:xfrm>
            <a:off x="3708400" y="4221163"/>
            <a:ext cx="15827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Calibri" pitchFamily="34" charset="0"/>
              </a:rPr>
              <a:t>eutyreóza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 eaLnBrk="1" hangingPunct="1">
              <a:buFontTx/>
              <a:buChar char="o"/>
            </a:pPr>
            <a:endParaRPr lang="cs-CZ" b="1" dirty="0">
              <a:latin typeface="Comic Sans MS" pitchFamily="66" charset="0"/>
            </a:endParaRP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tvoří se</a:t>
            </a:r>
            <a:r>
              <a:rPr lang="cs-CZ" dirty="0">
                <a:effectLst/>
              </a:rPr>
              <a:t> v endoplazmatickém retikulu jako </a:t>
            </a:r>
            <a:r>
              <a:rPr lang="cs-CZ" dirty="0" err="1">
                <a:effectLst/>
              </a:rPr>
              <a:t>preprohormony</a:t>
            </a:r>
            <a:r>
              <a:rPr lang="cs-CZ" dirty="0">
                <a:effectLst/>
              </a:rPr>
              <a:t>, do aktivní podoby v </a:t>
            </a:r>
            <a:r>
              <a:rPr lang="cs-CZ" dirty="0" err="1">
                <a:effectLst/>
              </a:rPr>
              <a:t>Golgiho</a:t>
            </a:r>
            <a:r>
              <a:rPr lang="cs-CZ" dirty="0">
                <a:effectLst/>
              </a:rPr>
              <a:t> aparátu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uchovávání v </a:t>
            </a:r>
            <a:r>
              <a:rPr lang="cs-CZ" b="1" dirty="0" err="1">
                <a:effectLst/>
              </a:rPr>
              <a:t>granulech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GA</a:t>
            </a:r>
            <a:endParaRPr lang="cs-CZ" b="1" dirty="0">
              <a:effectLst/>
            </a:endParaRP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transport</a:t>
            </a:r>
            <a:r>
              <a:rPr lang="cs-CZ" dirty="0">
                <a:effectLst/>
              </a:rPr>
              <a:t> volný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receptory</a:t>
            </a:r>
            <a:r>
              <a:rPr lang="cs-CZ" dirty="0">
                <a:effectLst/>
              </a:rPr>
              <a:t> na povrchu buněk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po vazbě na receptor</a:t>
            </a:r>
          </a:p>
          <a:p>
            <a:pPr lvl="3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dirty="0">
                <a:effectLst/>
              </a:rPr>
              <a:t> aktivují enzym v membráně (inzulin)</a:t>
            </a:r>
          </a:p>
          <a:p>
            <a:pPr lvl="3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dirty="0">
                <a:effectLst/>
              </a:rPr>
              <a:t> aktivují G protein </a:t>
            </a:r>
          </a:p>
          <a:p>
            <a:pPr lvl="3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cs-CZ" dirty="0">
              <a:effectLst/>
            </a:endParaRPr>
          </a:p>
          <a:p>
            <a:pPr eaLnBrk="1" hangingPunct="1"/>
            <a:endParaRPr lang="cs-CZ" dirty="0">
              <a:effectLst/>
            </a:endParaRPr>
          </a:p>
        </p:txBody>
      </p:sp>
      <p:pic>
        <p:nvPicPr>
          <p:cNvPr id="192516" name="Picture 4" descr="C:\WINDOWS\Profiles\bernaskova\Dokumenty\Obrázky\insu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24400"/>
            <a:ext cx="228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Nadpis 1"/>
          <p:cNvSpPr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Hormony – peptidové povahy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Protilátky proti štítné žláze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89138"/>
            <a:ext cx="7772400" cy="4119562"/>
          </a:xfrm>
        </p:spPr>
        <p:txBody>
          <a:bodyPr/>
          <a:lstStyle/>
          <a:p>
            <a:r>
              <a:rPr lang="cs-CZ"/>
              <a:t>Lze je najít u všech imunologicky podmíněných nemocí štítné žlázy</a:t>
            </a:r>
          </a:p>
          <a:p>
            <a:r>
              <a:rPr lang="cs-CZ"/>
              <a:t>Vnější faktory podmiňující tato onemocnění</a:t>
            </a:r>
          </a:p>
          <a:p>
            <a:pPr lvl="1"/>
            <a:r>
              <a:rPr lang="cs-CZ"/>
              <a:t>Infekce</a:t>
            </a:r>
          </a:p>
          <a:p>
            <a:pPr lvl="1"/>
            <a:r>
              <a:rPr lang="cs-CZ"/>
              <a:t>Metabolické změny</a:t>
            </a:r>
          </a:p>
          <a:p>
            <a:pPr lvl="1"/>
            <a:r>
              <a:rPr lang="cs-CZ"/>
              <a:t>Změny výživy</a:t>
            </a:r>
          </a:p>
          <a:p>
            <a:pPr lvl="1"/>
            <a:r>
              <a:rPr lang="cs-CZ"/>
              <a:t>Psychické faktory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Typy protilátek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/>
              <a:t>Anti Tg</a:t>
            </a:r>
          </a:p>
          <a:p>
            <a:r>
              <a:rPr lang="cs-CZ"/>
              <a:t>Anti TPO</a:t>
            </a:r>
          </a:p>
          <a:p>
            <a:r>
              <a:rPr lang="cs-CZ"/>
              <a:t>TRAK – proti TSH receptorům</a:t>
            </a:r>
          </a:p>
          <a:p>
            <a:r>
              <a:rPr lang="cs-CZ"/>
              <a:t>Anti T3</a:t>
            </a:r>
          </a:p>
          <a:p>
            <a:r>
              <a:rPr lang="cs-CZ"/>
              <a:t>Anti T4</a:t>
            </a:r>
          </a:p>
          <a:p>
            <a:r>
              <a:rPr lang="cs-CZ"/>
              <a:t>Anti TSH</a:t>
            </a:r>
          </a:p>
          <a:p>
            <a:r>
              <a:rPr lang="cs-CZ"/>
              <a:t>Proti orbitální tkáni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Anti TPO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/>
              <a:t>Tyroidální peroxidáza –jodace tyrozinu v tyreoglobulinu</a:t>
            </a:r>
          </a:p>
          <a:p>
            <a:pPr>
              <a:lnSpc>
                <a:spcPct val="80000"/>
              </a:lnSpc>
            </a:pPr>
            <a:endParaRPr lang="cs-CZ" sz="2800"/>
          </a:p>
          <a:p>
            <a:pPr>
              <a:lnSpc>
                <a:spcPct val="80000"/>
              </a:lnSpc>
            </a:pPr>
            <a:r>
              <a:rPr lang="cs-CZ" sz="2800"/>
              <a:t>Vysoká konc.u chronické autoimunní tyreoiditidy, u začínající Hashimotovy tyreoiditidy</a:t>
            </a:r>
          </a:p>
          <a:p>
            <a:pPr>
              <a:lnSpc>
                <a:spcPct val="80000"/>
              </a:lnSpc>
            </a:pPr>
            <a:r>
              <a:rPr lang="cs-CZ" sz="2800"/>
              <a:t>Zvýšené hodnoty Ab u ostatních autoimunních onemocnění</a:t>
            </a:r>
          </a:p>
          <a:p>
            <a:pPr>
              <a:lnSpc>
                <a:spcPct val="80000"/>
              </a:lnSpc>
            </a:pPr>
            <a:r>
              <a:rPr lang="cs-CZ" sz="2800"/>
              <a:t>U fibrózní tyreoiditidy – bez zvýš. antiTg</a:t>
            </a:r>
          </a:p>
          <a:p>
            <a:pPr>
              <a:lnSpc>
                <a:spcPct val="80000"/>
              </a:lnSpc>
            </a:pPr>
            <a:r>
              <a:rPr lang="cs-CZ" sz="2800"/>
              <a:t>Vysoká prognostická hodnota u sledování M.Basedow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Anti Tg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Silný autoantigen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Vysoká konc.u Hashimotovy tyreoiditidy,   u chronické autoimunní tyreoiditidy</a:t>
            </a:r>
          </a:p>
          <a:p>
            <a:pPr>
              <a:lnSpc>
                <a:spcPct val="90000"/>
              </a:lnSpc>
            </a:pP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U karcinomů při měření Tg – anti Tg ho může vyvázat</a:t>
            </a:r>
          </a:p>
          <a:p>
            <a:pPr>
              <a:lnSpc>
                <a:spcPct val="90000"/>
              </a:lnSpc>
            </a:pPr>
            <a:r>
              <a:rPr lang="cs-CZ"/>
              <a:t>Jako nádorový marker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Indikace k vyšetření Ab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Nález strumy</a:t>
            </a:r>
          </a:p>
          <a:p>
            <a:pPr>
              <a:lnSpc>
                <a:spcPct val="90000"/>
              </a:lnSpc>
            </a:pPr>
            <a:r>
              <a:rPr lang="cs-CZ"/>
              <a:t>Náhlý vzestup hladiny TSH</a:t>
            </a:r>
          </a:p>
          <a:p>
            <a:pPr>
              <a:lnSpc>
                <a:spcPct val="90000"/>
              </a:lnSpc>
            </a:pPr>
            <a:r>
              <a:rPr lang="cs-CZ"/>
              <a:t>Při užívání léků – </a:t>
            </a:r>
            <a:r>
              <a:rPr lang="cs-CZ" sz="2800"/>
              <a:t>amiodaron, lithium, cytokiny</a:t>
            </a:r>
          </a:p>
          <a:p>
            <a:pPr>
              <a:lnSpc>
                <a:spcPct val="90000"/>
              </a:lnSpc>
            </a:pPr>
            <a:r>
              <a:rPr lang="cs-CZ"/>
              <a:t>V průběhu těhotenství</a:t>
            </a:r>
          </a:p>
          <a:p>
            <a:pPr>
              <a:lnSpc>
                <a:spcPct val="90000"/>
              </a:lnSpc>
            </a:pPr>
            <a:r>
              <a:rPr lang="cs-CZ"/>
              <a:t>U příbuzných pacientů s autoimunním onemocněním</a:t>
            </a:r>
          </a:p>
          <a:p>
            <a:pPr>
              <a:lnSpc>
                <a:spcPct val="90000"/>
              </a:lnSpc>
            </a:pPr>
            <a:r>
              <a:rPr lang="cs-CZ"/>
              <a:t>Při diferenciální diagnostice u hypertyreózy.</a:t>
            </a:r>
          </a:p>
          <a:p>
            <a:pPr>
              <a:lnSpc>
                <a:spcPct val="90000"/>
              </a:lnSpc>
            </a:pPr>
            <a:r>
              <a:rPr lang="cs-CZ"/>
              <a:t>Karcinom štítné žlázy (antiTg)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cs-CZ" sz="4000"/>
              <a:t>Thyroidální malignity</a:t>
            </a:r>
            <a:endParaRPr lang="en-US" sz="4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628775"/>
            <a:ext cx="3838575" cy="4876800"/>
          </a:xfrm>
        </p:spPr>
        <p:txBody>
          <a:bodyPr/>
          <a:lstStyle/>
          <a:p>
            <a:pPr>
              <a:lnSpc>
                <a:spcPct val="40000"/>
              </a:lnSpc>
            </a:pPr>
            <a:endParaRPr lang="cs-CZ" sz="2800"/>
          </a:p>
          <a:p>
            <a:pPr>
              <a:lnSpc>
                <a:spcPct val="40000"/>
              </a:lnSpc>
            </a:pPr>
            <a:endParaRPr lang="cs-CZ" sz="2800"/>
          </a:p>
          <a:p>
            <a:pPr>
              <a:lnSpc>
                <a:spcPct val="40000"/>
              </a:lnSpc>
            </a:pPr>
            <a:r>
              <a:rPr lang="cs-CZ" sz="2800"/>
              <a:t>Adenom</a:t>
            </a:r>
          </a:p>
          <a:p>
            <a:pPr>
              <a:lnSpc>
                <a:spcPct val="40000"/>
              </a:lnSpc>
            </a:pPr>
            <a:endParaRPr lang="cs-CZ" sz="2800"/>
          </a:p>
          <a:p>
            <a:pPr>
              <a:lnSpc>
                <a:spcPct val="40000"/>
              </a:lnSpc>
            </a:pPr>
            <a:r>
              <a:rPr lang="en-US" sz="2800"/>
              <a:t>Papil</a:t>
            </a:r>
            <a:r>
              <a:rPr lang="cs-CZ" sz="2800"/>
              <a:t>á</a:t>
            </a:r>
            <a:r>
              <a:rPr lang="en-US" sz="2800"/>
              <a:t>r</a:t>
            </a:r>
            <a:r>
              <a:rPr lang="cs-CZ" sz="2800"/>
              <a:t>ní</a:t>
            </a:r>
            <a:r>
              <a:rPr lang="en-US" sz="2800"/>
              <a:t> </a:t>
            </a:r>
            <a:r>
              <a:rPr lang="cs-CZ" sz="2800"/>
              <a:t>k</a:t>
            </a:r>
            <a:r>
              <a:rPr lang="en-US" sz="2800"/>
              <a:t>arcinom</a:t>
            </a:r>
            <a:endParaRPr lang="cs-CZ" sz="2800"/>
          </a:p>
          <a:p>
            <a:pPr>
              <a:lnSpc>
                <a:spcPct val="4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Foli</a:t>
            </a:r>
            <a:r>
              <a:rPr lang="cs-CZ" sz="2800"/>
              <a:t>k</a:t>
            </a:r>
            <a:r>
              <a:rPr lang="en-US" sz="2800"/>
              <a:t>ul</a:t>
            </a:r>
            <a:r>
              <a:rPr lang="cs-CZ" sz="2800"/>
              <a:t>á</a:t>
            </a:r>
            <a:r>
              <a:rPr lang="en-US" sz="2800"/>
              <a:t>r</a:t>
            </a:r>
            <a:r>
              <a:rPr lang="cs-CZ" sz="2800"/>
              <a:t>ní</a:t>
            </a:r>
            <a:r>
              <a:rPr lang="en-US" sz="2800"/>
              <a:t> </a:t>
            </a:r>
            <a:r>
              <a:rPr lang="cs-CZ" sz="2800"/>
              <a:t>k</a:t>
            </a:r>
            <a:r>
              <a:rPr lang="en-US" sz="2800"/>
              <a:t>arcinom</a:t>
            </a:r>
          </a:p>
          <a:p>
            <a:pPr>
              <a:lnSpc>
                <a:spcPct val="80000"/>
              </a:lnSpc>
            </a:pPr>
            <a:endParaRPr lang="cs-CZ" sz="2800"/>
          </a:p>
          <a:p>
            <a:pPr>
              <a:lnSpc>
                <a:spcPct val="80000"/>
              </a:lnSpc>
            </a:pPr>
            <a:r>
              <a:rPr lang="en-US" sz="2800"/>
              <a:t>Medul</a:t>
            </a:r>
            <a:r>
              <a:rPr lang="cs-CZ" sz="2800"/>
              <a:t>á</a:t>
            </a:r>
            <a:r>
              <a:rPr lang="en-US" sz="2800"/>
              <a:t>r</a:t>
            </a:r>
            <a:r>
              <a:rPr lang="cs-CZ" sz="2800"/>
              <a:t>ní</a:t>
            </a:r>
            <a:r>
              <a:rPr lang="en-US" sz="2800"/>
              <a:t> </a:t>
            </a:r>
            <a:r>
              <a:rPr lang="cs-CZ" sz="2800"/>
              <a:t>k</a:t>
            </a:r>
            <a:r>
              <a:rPr lang="en-US" sz="2800"/>
              <a:t>arcinom</a:t>
            </a:r>
            <a:endParaRPr lang="cs-CZ" sz="2800"/>
          </a:p>
          <a:p>
            <a:pPr>
              <a:lnSpc>
                <a:spcPct val="80000"/>
              </a:lnSpc>
            </a:pPr>
            <a:endParaRPr lang="cs-CZ" sz="2800"/>
          </a:p>
          <a:p>
            <a:pPr>
              <a:lnSpc>
                <a:spcPct val="80000"/>
              </a:lnSpc>
            </a:pPr>
            <a:r>
              <a:rPr lang="en-US" sz="2800"/>
              <a:t>Anaplasti</a:t>
            </a:r>
            <a:r>
              <a:rPr lang="cs-CZ" sz="2800"/>
              <a:t>cký</a:t>
            </a:r>
            <a:r>
              <a:rPr lang="en-US" sz="2800"/>
              <a:t> </a:t>
            </a:r>
            <a:r>
              <a:rPr lang="cs-CZ" sz="2800"/>
              <a:t>k</a:t>
            </a:r>
            <a:r>
              <a:rPr lang="en-US" sz="2800"/>
              <a:t>arcin</a:t>
            </a:r>
            <a:r>
              <a:rPr lang="cs-CZ" sz="2800"/>
              <a:t>om</a:t>
            </a:r>
            <a:endParaRPr lang="en-US" sz="2800"/>
          </a:p>
          <a:p>
            <a:pPr lvl="2">
              <a:lnSpc>
                <a:spcPct val="90000"/>
              </a:lnSpc>
            </a:pPr>
            <a:r>
              <a:rPr lang="cs-CZ" sz="2000"/>
              <a:t>Velkobuněčný</a:t>
            </a:r>
            <a:endParaRPr lang="en-US" sz="2000"/>
          </a:p>
          <a:p>
            <a:pPr lvl="2">
              <a:lnSpc>
                <a:spcPct val="90000"/>
              </a:lnSpc>
            </a:pPr>
            <a:r>
              <a:rPr lang="cs-CZ" sz="2000"/>
              <a:t>Malobuněčný</a:t>
            </a: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76400"/>
            <a:ext cx="4267200" cy="4876800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cs-CZ" sz="2800"/>
          </a:p>
          <a:p>
            <a:pPr>
              <a:lnSpc>
                <a:spcPct val="70000"/>
              </a:lnSpc>
            </a:pPr>
            <a:r>
              <a:rPr lang="cs-CZ" sz="2800"/>
              <a:t>Různé</a:t>
            </a:r>
            <a:endParaRPr lang="en-US" sz="2800"/>
          </a:p>
          <a:p>
            <a:pPr lvl="2"/>
            <a:r>
              <a:rPr lang="en-US" sz="2000"/>
              <a:t>Sar</a:t>
            </a:r>
            <a:r>
              <a:rPr lang="cs-CZ" sz="2000"/>
              <a:t>k</a:t>
            </a:r>
            <a:r>
              <a:rPr lang="en-US" sz="2000"/>
              <a:t>om</a:t>
            </a:r>
          </a:p>
          <a:p>
            <a:pPr lvl="2"/>
            <a:r>
              <a:rPr lang="en-US" sz="2000"/>
              <a:t>Lym</a:t>
            </a:r>
            <a:r>
              <a:rPr lang="cs-CZ" sz="2000"/>
              <a:t>f</a:t>
            </a:r>
            <a:r>
              <a:rPr lang="en-US" sz="2000"/>
              <a:t>om</a:t>
            </a:r>
          </a:p>
          <a:p>
            <a:pPr lvl="2"/>
            <a:r>
              <a:rPr lang="en-US" sz="2000"/>
              <a:t>Squamous cell </a:t>
            </a:r>
            <a:r>
              <a:rPr lang="cs-CZ" sz="2000"/>
              <a:t>k</a:t>
            </a:r>
            <a:r>
              <a:rPr lang="en-US" sz="2000"/>
              <a:t>arcinom</a:t>
            </a:r>
          </a:p>
          <a:p>
            <a:pPr lvl="2"/>
            <a:r>
              <a:rPr lang="en-US" sz="2000"/>
              <a:t>P</a:t>
            </a:r>
            <a:r>
              <a:rPr lang="cs-CZ" sz="2000"/>
              <a:t>l</a:t>
            </a:r>
            <a:r>
              <a:rPr lang="en-US" sz="2000"/>
              <a:t>a</a:t>
            </a:r>
            <a:r>
              <a:rPr lang="cs-CZ" sz="2000"/>
              <a:t>z</a:t>
            </a:r>
            <a:r>
              <a:rPr lang="en-US" sz="2000"/>
              <a:t>ma</a:t>
            </a:r>
            <a:r>
              <a:rPr lang="cs-CZ" sz="2000"/>
              <a:t>buněčné</a:t>
            </a:r>
            <a:r>
              <a:rPr lang="en-US" sz="2000"/>
              <a:t> tumor</a:t>
            </a:r>
            <a:r>
              <a:rPr lang="cs-CZ" sz="2000"/>
              <a:t>y</a:t>
            </a:r>
            <a:endParaRPr lang="en-US" sz="2000"/>
          </a:p>
          <a:p>
            <a:pPr lvl="2"/>
            <a:r>
              <a:rPr lang="en-US" sz="2000"/>
              <a:t>Metasta</a:t>
            </a:r>
            <a:r>
              <a:rPr lang="cs-CZ" sz="2000"/>
              <a:t>zující</a:t>
            </a:r>
            <a:endParaRPr lang="en-US" sz="2000"/>
          </a:p>
          <a:p>
            <a:pPr lvl="3"/>
            <a:r>
              <a:rPr lang="cs-CZ" sz="1800"/>
              <a:t>Přímo</a:t>
            </a:r>
            <a:endParaRPr lang="en-US" sz="1800"/>
          </a:p>
          <a:p>
            <a:pPr lvl="3"/>
            <a:r>
              <a:rPr lang="cs-CZ" sz="1800"/>
              <a:t>Ledviny</a:t>
            </a:r>
            <a:endParaRPr lang="en-US" sz="1800"/>
          </a:p>
          <a:p>
            <a:pPr lvl="3"/>
            <a:r>
              <a:rPr lang="cs-CZ" sz="1800"/>
              <a:t>Střeva</a:t>
            </a:r>
            <a:endParaRPr lang="en-US" sz="1800"/>
          </a:p>
          <a:p>
            <a:pPr lvl="3"/>
            <a:r>
              <a:rPr lang="en-US" sz="1800"/>
              <a:t>Melanom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28"/>
            <a:ext cx="4500562" cy="707886"/>
          </a:xfrm>
        </p:spPr>
        <p:txBody>
          <a:bodyPr wrap="square">
            <a:spAutoFit/>
          </a:bodyPr>
          <a:lstStyle/>
          <a:p>
            <a:r>
              <a:rPr lang="cs-CZ" sz="4000" dirty="0"/>
              <a:t>Příštítná tělíska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596" y="2143116"/>
            <a:ext cx="2747952" cy="2584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 dirty="0"/>
              <a:t>dva páry</a:t>
            </a:r>
            <a:r>
              <a:rPr lang="cs-CZ" sz="2400" dirty="0"/>
              <a:t> oválných žlázek na zadní straně štítné žlázy 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	(4x2 mm)</a:t>
            </a:r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5" name="Picture 12" descr="Illustration showing parathyroid g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455" y="1412776"/>
            <a:ext cx="5656045" cy="486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Příštítná tělíska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Parathormon</a:t>
            </a:r>
            <a:r>
              <a:rPr lang="cs-CZ" dirty="0"/>
              <a:t> – základní hormon příštítných tělísek, diagnostika primární </a:t>
            </a:r>
            <a:r>
              <a:rPr lang="cs-CZ" dirty="0" err="1"/>
              <a:t>hyperparatyreózy</a:t>
            </a:r>
            <a:r>
              <a:rPr lang="cs-CZ" dirty="0"/>
              <a:t>, diferenciální diagnostika </a:t>
            </a:r>
            <a:r>
              <a:rPr lang="cs-CZ" dirty="0" err="1"/>
              <a:t>hypokalcémií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PTH</a:t>
            </a:r>
            <a:r>
              <a:rPr lang="cs-CZ" dirty="0"/>
              <a:t> reguluje množství vápníku a fosforu v krvi </a:t>
            </a:r>
          </a:p>
          <a:p>
            <a:pPr>
              <a:lnSpc>
                <a:spcPct val="90000"/>
              </a:lnSpc>
            </a:pPr>
            <a:r>
              <a:rPr lang="cs-CZ" dirty="0"/>
              <a:t>odbourávání vápníku z kostí a uvolňování do krve  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PTH</a:t>
            </a:r>
            <a:r>
              <a:rPr lang="cs-CZ" dirty="0"/>
              <a:t> má cirkadiánní rytmus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Max 14 – 16.h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Min 8.h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Odběr do ledové tříště, plazma nebo sérum, -20</a:t>
            </a:r>
            <a:r>
              <a:rPr lang="cs-CZ" baseline="30000" dirty="0"/>
              <a:t>o</a:t>
            </a:r>
            <a:r>
              <a:rPr lang="cs-CZ" dirty="0"/>
              <a:t>C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Současně měřit kalcium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Primární hyperparatyreóza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/>
              <a:t>Generalizovaná porucha kalciového, fosfátového a kostního metabolismu – dlouhodobě zvýšená sekrece PTH – nejčastěji adenom</a:t>
            </a:r>
          </a:p>
          <a:p>
            <a:pPr lvl="1"/>
            <a:r>
              <a:rPr lang="cs-CZ"/>
              <a:t>Hyperkalcémie, pak se zjišťuje kalciurie (</a:t>
            </a:r>
            <a:r>
              <a:rPr lang="cs-CZ">
                <a:latin typeface="Wingdings 3" pitchFamily="18" charset="2"/>
              </a:rPr>
              <a:t>h</a:t>
            </a:r>
            <a:r>
              <a:rPr lang="cs-CZ">
                <a:latin typeface="Symbol" pitchFamily="18" charset="2"/>
              </a:rPr>
              <a:t>),</a:t>
            </a:r>
            <a:r>
              <a:rPr lang="cs-CZ"/>
              <a:t> fosfatémie (</a:t>
            </a:r>
            <a:r>
              <a:rPr lang="cs-CZ">
                <a:latin typeface="Wingdings 3" pitchFamily="18" charset="2"/>
              </a:rPr>
              <a:t>i</a:t>
            </a:r>
            <a:r>
              <a:rPr lang="cs-CZ">
                <a:latin typeface="Symbol" pitchFamily="18" charset="2"/>
              </a:rPr>
              <a:t>)</a:t>
            </a:r>
            <a:endParaRPr lang="cs-CZ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th_targ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1625"/>
            <a:ext cx="7172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 eaLnBrk="1" hangingPunct="1">
              <a:buFontTx/>
              <a:buChar char="o"/>
            </a:pPr>
            <a:endParaRPr lang="cs-CZ" b="1" dirty="0">
              <a:latin typeface="Comic Sans MS" pitchFamily="66" charset="0"/>
            </a:endParaRPr>
          </a:p>
          <a:p>
            <a:pPr lvl="2">
              <a:buClr>
                <a:srgbClr val="FF0000"/>
              </a:buClr>
              <a:buSzPct val="93000"/>
            </a:pPr>
            <a:r>
              <a:rPr lang="cs-CZ" sz="2800" b="1" dirty="0">
                <a:effectLst/>
              </a:rPr>
              <a:t>tvoří se</a:t>
            </a:r>
            <a:r>
              <a:rPr lang="cs-CZ" sz="2800" dirty="0">
                <a:effectLst/>
              </a:rPr>
              <a:t> v cytoplazmě buněk</a:t>
            </a:r>
          </a:p>
          <a:p>
            <a:pPr lvl="2">
              <a:buClr>
                <a:srgbClr val="FF0000"/>
              </a:buClr>
              <a:buSzPct val="93000"/>
            </a:pPr>
            <a:r>
              <a:rPr lang="cs-CZ" sz="2800" b="1" dirty="0">
                <a:effectLst/>
              </a:rPr>
              <a:t>uchovávání </a:t>
            </a:r>
            <a:r>
              <a:rPr lang="cs-CZ" sz="2800" dirty="0">
                <a:effectLst/>
              </a:rPr>
              <a:t>v preformovaných </a:t>
            </a:r>
            <a:r>
              <a:rPr lang="cs-CZ" sz="2800" dirty="0" err="1">
                <a:effectLst/>
              </a:rPr>
              <a:t>vesikulách</a:t>
            </a:r>
            <a:endParaRPr lang="cs-CZ" sz="2800" dirty="0">
              <a:effectLst/>
            </a:endParaRPr>
          </a:p>
          <a:p>
            <a:pPr lvl="2">
              <a:buClr>
                <a:srgbClr val="FF0000"/>
              </a:buClr>
              <a:buSzPct val="93000"/>
            </a:pPr>
            <a:r>
              <a:rPr lang="cs-CZ" sz="2800" b="1" dirty="0">
                <a:effectLst/>
              </a:rPr>
              <a:t>transport</a:t>
            </a:r>
            <a:r>
              <a:rPr lang="cs-CZ" sz="2800" dirty="0">
                <a:effectLst/>
              </a:rPr>
              <a:t> volný</a:t>
            </a:r>
          </a:p>
          <a:p>
            <a:pPr lvl="2">
              <a:buClr>
                <a:srgbClr val="FF0000"/>
              </a:buClr>
              <a:buSzPct val="93000"/>
            </a:pPr>
            <a:r>
              <a:rPr lang="cs-CZ" sz="2800" b="1" dirty="0">
                <a:effectLst/>
              </a:rPr>
              <a:t>receptory</a:t>
            </a:r>
            <a:r>
              <a:rPr lang="cs-CZ" sz="2800" dirty="0">
                <a:effectLst/>
              </a:rPr>
              <a:t> na povrchu buněk</a:t>
            </a:r>
          </a:p>
          <a:p>
            <a:pPr lvl="2">
              <a:buClr>
                <a:srgbClr val="FF0000"/>
              </a:buClr>
              <a:buSzPct val="93000"/>
            </a:pPr>
            <a:r>
              <a:rPr lang="cs-CZ" sz="2800" b="1" dirty="0">
                <a:effectLst/>
              </a:rPr>
              <a:t>po vazbě na receptor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800" dirty="0">
                <a:effectLst/>
              </a:rPr>
              <a:t>otevírají </a:t>
            </a:r>
            <a:r>
              <a:rPr lang="cs-CZ" sz="2800" dirty="0" err="1">
                <a:effectLst/>
              </a:rPr>
              <a:t>spřažený</a:t>
            </a:r>
            <a:r>
              <a:rPr lang="cs-CZ" sz="2800" dirty="0">
                <a:effectLst/>
              </a:rPr>
              <a:t> iontový kanál (acetylcholin, adrenalin, noradrenalin)</a:t>
            </a:r>
          </a:p>
          <a:p>
            <a:pPr eaLnBrk="1" hangingPunct="1">
              <a:buFont typeface="Wingdings" pitchFamily="2" charset="2"/>
              <a:buChar char="§"/>
            </a:pPr>
            <a:endParaRPr lang="cs-CZ" sz="3600" dirty="0">
              <a:solidFill>
                <a:srgbClr val="7D5401"/>
              </a:solidFill>
              <a:effectLst/>
            </a:endParaRPr>
          </a:p>
        </p:txBody>
      </p:sp>
      <p:pic>
        <p:nvPicPr>
          <p:cNvPr id="164869" name="Picture 4" descr="C:\WINDOWS\Profiles\bernaskova\Dokumenty\Obrázky\tyrosi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486400"/>
            <a:ext cx="4229100" cy="914400"/>
          </a:xfrm>
          <a:prstGeom prst="rect">
            <a:avLst/>
          </a:prstGeom>
          <a:solidFill>
            <a:srgbClr val="F5F543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194" name="Nadpis 1"/>
          <p:cNvSpPr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Hormony – deriváty AK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cs-CZ"/>
              <a:t>Nadledviny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1981200"/>
            <a:ext cx="1981200" cy="4114800"/>
          </a:xfrm>
        </p:spPr>
        <p:txBody>
          <a:bodyPr/>
          <a:lstStyle/>
          <a:p>
            <a:r>
              <a:rPr lang="cs-CZ"/>
              <a:t>Dřeň</a:t>
            </a:r>
          </a:p>
          <a:p>
            <a:r>
              <a:rPr lang="cs-CZ"/>
              <a:t>Kůra</a:t>
            </a:r>
          </a:p>
        </p:txBody>
      </p:sp>
      <p:pic>
        <p:nvPicPr>
          <p:cNvPr id="21508" name="Picture 4" descr="F:\Dokumenty\5\výuka\03\fotbal\obrázky\nadledv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5943600" cy="512445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81000" y="1371600"/>
            <a:ext cx="2819400" cy="381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1"/>
                </a:solidFill>
              </a:rPr>
              <a:t>nadledviny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4191000"/>
            <a:ext cx="1828800" cy="38100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ledviny</a:t>
            </a:r>
          </a:p>
        </p:txBody>
      </p:sp>
      <p:pic>
        <p:nvPicPr>
          <p:cNvPr id="21513" name="Picture 9" descr="F:\Dokumenty\5\výuka\03\fotbal\obrázky\nadledvin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2576513" cy="2924175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8229600" y="36576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latin typeface="Arial Narrow" pitchFamily="34" charset="0"/>
              </a:rPr>
              <a:t>kůra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8153400" y="41910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latin typeface="Arial Narrow" pitchFamily="34" charset="0"/>
              </a:rPr>
              <a:t>dřeň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8153400" y="54102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800" b="1">
                <a:latin typeface="Arial Narrow" pitchFamily="34" charset="0"/>
              </a:rPr>
              <a:t>ledvina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7975"/>
            <a:ext cx="8229600" cy="762000"/>
          </a:xfrm>
        </p:spPr>
        <p:txBody>
          <a:bodyPr>
            <a:spAutoFit/>
          </a:bodyPr>
          <a:lstStyle/>
          <a:p>
            <a:r>
              <a:rPr lang="cs-CZ" noProof="1"/>
              <a:t>Nadledviny</a:t>
            </a:r>
            <a:endParaRPr lang="cs-CZ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cs-CZ" sz="2800">
                <a:solidFill>
                  <a:srgbClr val="000000"/>
                </a:solidFill>
              </a:rPr>
              <a:t>Kůra nadledvin (steroidní hormony)</a:t>
            </a:r>
          </a:p>
          <a:p>
            <a:pPr lvl="1"/>
            <a:r>
              <a:rPr lang="cs-CZ" sz="2400">
                <a:solidFill>
                  <a:srgbClr val="000000"/>
                </a:solidFill>
              </a:rPr>
              <a:t>tvorba glukokortikoidů (kortizol)</a:t>
            </a:r>
          </a:p>
          <a:p>
            <a:pPr lvl="1"/>
            <a:r>
              <a:rPr lang="cs-CZ" sz="2400">
                <a:solidFill>
                  <a:srgbClr val="000000"/>
                </a:solidFill>
              </a:rPr>
              <a:t>mineralokortikoidů (aldosteron)</a:t>
            </a:r>
          </a:p>
          <a:p>
            <a:pPr lvl="1"/>
            <a:r>
              <a:rPr lang="cs-CZ" sz="2400">
                <a:solidFill>
                  <a:srgbClr val="000000"/>
                </a:solidFill>
              </a:rPr>
              <a:t>pohlavních hormonů</a:t>
            </a:r>
            <a:r>
              <a:rPr lang="cs-CZ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cs-CZ" sz="2400">
                <a:solidFill>
                  <a:srgbClr val="000000"/>
                </a:solidFill>
              </a:rPr>
              <a:t>z cholesterolu tzv. steroidogeneze</a:t>
            </a:r>
            <a:endParaRPr lang="cs-CZ">
              <a:solidFill>
                <a:srgbClr val="000000"/>
              </a:solidFill>
            </a:endParaRPr>
          </a:p>
          <a:p>
            <a:endParaRPr lang="cs-CZ">
              <a:solidFill>
                <a:srgbClr val="000000"/>
              </a:solidFill>
            </a:endParaRPr>
          </a:p>
          <a:p>
            <a:r>
              <a:rPr lang="cs-CZ" sz="2800">
                <a:solidFill>
                  <a:srgbClr val="000000"/>
                </a:solidFill>
              </a:rPr>
              <a:t>Dřeň nadledvin (deriváty aminokyselin)</a:t>
            </a:r>
          </a:p>
          <a:p>
            <a:pPr lvl="1"/>
            <a:r>
              <a:rPr lang="cs-CZ" sz="2400">
                <a:solidFill>
                  <a:srgbClr val="000000"/>
                </a:solidFill>
              </a:rPr>
              <a:t>adrenalin a noradrenalin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8313"/>
            <a:ext cx="8229600" cy="762000"/>
          </a:xfrm>
        </p:spPr>
        <p:txBody>
          <a:bodyPr>
            <a:spAutoFit/>
          </a:bodyPr>
          <a:lstStyle/>
          <a:p>
            <a:r>
              <a:rPr lang="cs-CZ"/>
              <a:t>Kortizol</a:t>
            </a: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12875"/>
            <a:ext cx="8435975" cy="4718050"/>
          </a:xfrm>
        </p:spPr>
        <p:txBody>
          <a:bodyPr/>
          <a:lstStyle/>
          <a:p>
            <a:r>
              <a:rPr lang="cs-CZ" sz="2400" dirty="0">
                <a:effectLst/>
              </a:rPr>
              <a:t>steroidní hormon, tvořený v kůře nadledvin</a:t>
            </a:r>
          </a:p>
          <a:p>
            <a:r>
              <a:rPr lang="cs-CZ" sz="2400" dirty="0"/>
              <a:t>nejnižší o půlnoci, maximum kolem 6 hodiny ráno</a:t>
            </a:r>
            <a:r>
              <a:rPr lang="cs-CZ" sz="2400" dirty="0">
                <a:effectLst/>
              </a:rPr>
              <a:t>, </a:t>
            </a:r>
            <a:r>
              <a:rPr lang="cs-CZ" sz="2400" noProof="1">
                <a:effectLst/>
                <a:sym typeface="Wingdings" pitchFamily="2" charset="2"/>
              </a:rPr>
              <a:t> </a:t>
            </a:r>
            <a:r>
              <a:rPr lang="cs-CZ" sz="2400" dirty="0">
                <a:effectLst/>
              </a:rPr>
              <a:t>při stresu</a:t>
            </a:r>
          </a:p>
          <a:p>
            <a:r>
              <a:rPr lang="cs-CZ" sz="2400" dirty="0">
                <a:effectLst/>
              </a:rPr>
              <a:t>regulace ACTH, </a:t>
            </a:r>
            <a:r>
              <a:rPr lang="cs-CZ" sz="2400" dirty="0" err="1">
                <a:effectLst/>
              </a:rPr>
              <a:t>CRH</a:t>
            </a:r>
            <a:endParaRPr lang="cs-CZ" sz="2400" dirty="0">
              <a:effectLst/>
            </a:endParaRPr>
          </a:p>
          <a:p>
            <a:r>
              <a:rPr lang="cs-CZ" sz="2400" dirty="0">
                <a:effectLst/>
              </a:rPr>
              <a:t>metabolismus cukrů na úkor metabolismu proteinů </a:t>
            </a:r>
          </a:p>
          <a:p>
            <a:r>
              <a:rPr lang="cs-CZ" sz="2400" b="1" noProof="1">
                <a:effectLst/>
              </a:rPr>
              <a:t>účinky </a:t>
            </a:r>
            <a:endParaRPr lang="cs-CZ" sz="2400" b="1" dirty="0">
              <a:effectLst/>
            </a:endParaRPr>
          </a:p>
          <a:p>
            <a:pPr lvl="1"/>
            <a:r>
              <a:rPr lang="cs-CZ" sz="2000" noProof="1">
                <a:effectLst/>
                <a:sym typeface="Wingdings" pitchFamily="2" charset="2"/>
              </a:rPr>
              <a:t>glukoneogeneze z AK a MK</a:t>
            </a:r>
            <a:endParaRPr lang="cs-CZ" sz="2000" dirty="0">
              <a:effectLst/>
              <a:sym typeface="Wingdings" pitchFamily="2" charset="2"/>
            </a:endParaRPr>
          </a:p>
          <a:p>
            <a:pPr lvl="1"/>
            <a:r>
              <a:rPr lang="cs-CZ" sz="2000" noProof="1">
                <a:effectLst/>
                <a:sym typeface="Wingdings" pitchFamily="2" charset="2"/>
              </a:rPr>
              <a:t>Proteolýza</a:t>
            </a:r>
            <a:r>
              <a:rPr lang="cs-CZ" sz="2000" dirty="0">
                <a:effectLst/>
                <a:sym typeface="Wingdings" pitchFamily="2" charset="2"/>
              </a:rPr>
              <a:t>-</a:t>
            </a:r>
            <a:r>
              <a:rPr lang="cs-CZ" sz="2000" dirty="0">
                <a:effectLst/>
                <a:sym typeface="Symbol" pitchFamily="18" charset="2"/>
              </a:rPr>
              <a:t> </a:t>
            </a:r>
            <a:r>
              <a:rPr lang="cs-CZ" sz="2000" dirty="0" err="1">
                <a:effectLst/>
                <a:sym typeface="Symbol" pitchFamily="18" charset="2"/>
              </a:rPr>
              <a:t>proteokatabolismus</a:t>
            </a:r>
            <a:r>
              <a:rPr lang="cs-CZ" sz="2000" dirty="0">
                <a:effectLst/>
                <a:sym typeface="Symbol" pitchFamily="18" charset="2"/>
              </a:rPr>
              <a:t> - hlavně ve svalech</a:t>
            </a:r>
          </a:p>
          <a:p>
            <a:pPr lvl="1"/>
            <a:r>
              <a:rPr lang="cs-CZ" sz="2000" noProof="1">
                <a:effectLst/>
                <a:sym typeface="Wingdings" pitchFamily="2" charset="2"/>
              </a:rPr>
              <a:t>Lipolýza</a:t>
            </a:r>
            <a:endParaRPr lang="cs-CZ" sz="2000" dirty="0">
              <a:effectLst/>
              <a:sym typeface="Wingdings" pitchFamily="2" charset="2"/>
            </a:endParaRPr>
          </a:p>
          <a:p>
            <a:pPr lvl="1"/>
            <a:r>
              <a:rPr lang="cs-CZ" sz="2000" noProof="1">
                <a:effectLst/>
                <a:sym typeface="Wingdings" pitchFamily="2" charset="2"/>
              </a:rPr>
              <a:t>snížení citlivosti receptorů pro inzulin </a:t>
            </a:r>
            <a:endParaRPr lang="cs-CZ" sz="2000" dirty="0">
              <a:effectLst/>
              <a:sym typeface="Wingdings" pitchFamily="2" charset="2"/>
            </a:endParaRPr>
          </a:p>
          <a:p>
            <a:pPr lvl="1"/>
            <a:r>
              <a:rPr lang="cs-CZ" sz="2000" noProof="1">
                <a:effectLst/>
              </a:rPr>
              <a:t>potlačení  proteoanabolismu</a:t>
            </a:r>
            <a:r>
              <a:rPr lang="cs-CZ" sz="2000" dirty="0">
                <a:effectLst/>
              </a:rPr>
              <a:t>- </a:t>
            </a:r>
            <a:r>
              <a:rPr lang="cs-CZ" sz="2000" dirty="0">
                <a:effectLst/>
                <a:sym typeface="Symbol" pitchFamily="18" charset="2"/>
              </a:rPr>
              <a:t>imunosupresivní , </a:t>
            </a:r>
            <a:r>
              <a:rPr lang="cs-CZ" sz="2000" dirty="0" err="1">
                <a:effectLst/>
                <a:sym typeface="Symbol" pitchFamily="18" charset="2"/>
              </a:rPr>
              <a:t>antialergické</a:t>
            </a:r>
            <a:r>
              <a:rPr lang="cs-CZ" sz="2000" dirty="0">
                <a:effectLst/>
                <a:sym typeface="Symbol" pitchFamily="18" charset="2"/>
              </a:rPr>
              <a:t> a antiflogistické účinky, </a:t>
            </a:r>
            <a:r>
              <a:rPr lang="cs-CZ" sz="2000" noProof="1">
                <a:effectLst/>
                <a:sym typeface="Wingdings" pitchFamily="2" charset="2"/>
              </a:rPr>
              <a:t> snížené vstřebávání  </a:t>
            </a:r>
            <a:r>
              <a:rPr lang="cs-CZ" sz="2000" noProof="1">
                <a:effectLst/>
              </a:rPr>
              <a:t>Ca</a:t>
            </a:r>
            <a:r>
              <a:rPr lang="cs-CZ" sz="2000" baseline="30000" noProof="1">
                <a:effectLst/>
              </a:rPr>
              <a:t>2+ </a:t>
            </a:r>
            <a:r>
              <a:rPr lang="cs-CZ" sz="2000" noProof="1">
                <a:effectLst/>
                <a:sym typeface="Wingdings" pitchFamily="2" charset="2"/>
              </a:rPr>
              <a:t>v GIT</a:t>
            </a:r>
            <a:endParaRPr lang="cs-CZ" sz="2000" dirty="0">
              <a:effectLst/>
              <a:sym typeface="Wingdings" pitchFamily="2" charset="2"/>
            </a:endParaRPr>
          </a:p>
          <a:p>
            <a:pPr lvl="1"/>
            <a:r>
              <a:rPr lang="cs-CZ" sz="2000" noProof="1">
                <a:effectLst/>
                <a:sym typeface="Wingdings" pitchFamily="2" charset="2"/>
              </a:rPr>
              <a:t> sekrece dřeně nadledvin</a:t>
            </a:r>
            <a:r>
              <a:rPr lang="cs-CZ" sz="2000" dirty="0">
                <a:effectLst/>
                <a:sym typeface="Wingdings" pitchFamily="2" charset="2"/>
              </a:rPr>
              <a:t>,</a:t>
            </a:r>
            <a:r>
              <a:rPr lang="cs-CZ" sz="2000" noProof="1">
                <a:effectLst/>
                <a:sym typeface="Wingdings" pitchFamily="2" charset="2"/>
              </a:rPr>
              <a:t> sekrece gastrinu</a:t>
            </a:r>
            <a:r>
              <a:rPr lang="cs-CZ" sz="2000" noProof="1">
                <a:solidFill>
                  <a:srgbClr val="CCFF99"/>
                </a:solidFill>
                <a:effectLst/>
                <a:sym typeface="Wingdings" pitchFamily="2" charset="2"/>
              </a:rPr>
              <a:t> </a:t>
            </a:r>
          </a:p>
          <a:p>
            <a:endParaRPr lang="cs-CZ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Onemocnění kůry nadledvinek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1981200"/>
            <a:ext cx="7138987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/>
              <a:t>Syntéza steroidů: </a:t>
            </a:r>
          </a:p>
          <a:p>
            <a:pPr lvl="1">
              <a:lnSpc>
                <a:spcPct val="90000"/>
              </a:lnSpc>
            </a:pPr>
            <a:r>
              <a:rPr lang="cs-CZ" sz="1900"/>
              <a:t>zevní zona glomerulosa (produkce mineralokortikoidů – balance Na a K)</a:t>
            </a:r>
          </a:p>
          <a:p>
            <a:pPr lvl="1">
              <a:lnSpc>
                <a:spcPct val="90000"/>
              </a:lnSpc>
            </a:pPr>
            <a:r>
              <a:rPr lang="cs-CZ" sz="1900"/>
              <a:t>střední zona fasciculata </a:t>
            </a:r>
          </a:p>
          <a:p>
            <a:pPr lvl="1">
              <a:lnSpc>
                <a:spcPct val="90000"/>
              </a:lnSpc>
            </a:pPr>
            <a:r>
              <a:rPr lang="cs-CZ" sz="1900"/>
              <a:t>vnitřní zona reticularis - produkce kortizolu a pohlavních steroidů</a:t>
            </a:r>
          </a:p>
          <a:p>
            <a:pPr>
              <a:lnSpc>
                <a:spcPct val="90000"/>
              </a:lnSpc>
            </a:pPr>
            <a:r>
              <a:rPr lang="cs-CZ" sz="2000"/>
              <a:t>Osa hypothalamus → hypofýza → nadledvinky, negativní zpětná vazba (CRH a ACTH)</a:t>
            </a:r>
          </a:p>
          <a:p>
            <a:pPr>
              <a:lnSpc>
                <a:spcPct val="90000"/>
              </a:lnSpc>
            </a:pPr>
            <a:r>
              <a:rPr lang="cs-CZ" sz="2000"/>
              <a:t>ACTH → syntéza a uvolňování kortizolu a androgenů</a:t>
            </a:r>
          </a:p>
          <a:p>
            <a:pPr>
              <a:lnSpc>
                <a:spcPct val="90000"/>
              </a:lnSpc>
            </a:pPr>
            <a:r>
              <a:rPr lang="cs-CZ" sz="2000"/>
              <a:t>Exogenní kortizol také suprimuje produkci ACTH</a:t>
            </a:r>
          </a:p>
          <a:p>
            <a:pPr>
              <a:lnSpc>
                <a:spcPct val="90000"/>
              </a:lnSpc>
            </a:pPr>
            <a:r>
              <a:rPr lang="cs-CZ" sz="2000"/>
              <a:t>Renin-angiotensin-aldosteronový systém (stejně jako kalium)</a:t>
            </a:r>
          </a:p>
          <a:p>
            <a:pPr>
              <a:lnSpc>
                <a:spcPct val="90000"/>
              </a:lnSpc>
            </a:pPr>
            <a:r>
              <a:rPr lang="cs-CZ" sz="2000"/>
              <a:t>Prekurzor steroidů – cholesterol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Onemocnění kůry nadledvinek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981200"/>
            <a:ext cx="7715250" cy="4119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u="sng" dirty="0"/>
              <a:t>Deficit kortizolu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1900" dirty="0"/>
              <a:t>Hypoglykémie, nezvládnutí stresu, vazomotorický kolaps, </a:t>
            </a:r>
            <a:r>
              <a:rPr lang="cs-CZ" sz="1900" dirty="0" err="1"/>
              <a:t>hyperpigmentace</a:t>
            </a:r>
            <a:r>
              <a:rPr lang="cs-CZ" sz="1900" dirty="0"/>
              <a:t>, apnoické pauzy, hypoglykemické křeče, svalová slabost, únavnost</a:t>
            </a:r>
            <a:endParaRPr lang="cs-CZ" sz="1900" b="1" u="sng" dirty="0"/>
          </a:p>
          <a:p>
            <a:pPr>
              <a:lnSpc>
                <a:spcPct val="80000"/>
              </a:lnSpc>
            </a:pPr>
            <a:r>
              <a:rPr lang="cs-CZ" sz="2000" b="1" u="sng" dirty="0"/>
              <a:t>Deficit aldosteronu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1900" dirty="0"/>
              <a:t>Zvracení, </a:t>
            </a:r>
            <a:r>
              <a:rPr lang="cs-CZ" sz="1900" dirty="0" err="1"/>
              <a:t>hyponatremie</a:t>
            </a:r>
            <a:r>
              <a:rPr lang="cs-CZ" sz="1900" dirty="0"/>
              <a:t>, ztráty Na močí, </a:t>
            </a:r>
            <a:r>
              <a:rPr lang="cs-CZ" sz="1900" dirty="0" err="1"/>
              <a:t>hyperkalémie</a:t>
            </a:r>
            <a:r>
              <a:rPr lang="cs-CZ" sz="1900" dirty="0"/>
              <a:t>, acidóza, neprospívání, deplece objemu cirkulující tekutiny, hypotenze, dehydratace, šok, průjem, svalová slabost</a:t>
            </a:r>
          </a:p>
          <a:p>
            <a:pPr lvl="1">
              <a:lnSpc>
                <a:spcPct val="80000"/>
              </a:lnSpc>
            </a:pPr>
            <a:r>
              <a:rPr lang="cs-CZ" sz="1900" dirty="0"/>
              <a:t>Exces androgenů a obojetný genitál – </a:t>
            </a:r>
            <a:r>
              <a:rPr lang="cs-CZ" sz="1900" dirty="0" err="1"/>
              <a:t>pseudohermafroditizmus</a:t>
            </a:r>
            <a:endParaRPr lang="cs-CZ" sz="1900" dirty="0"/>
          </a:p>
          <a:p>
            <a:pPr>
              <a:lnSpc>
                <a:spcPct val="80000"/>
              </a:lnSpc>
            </a:pPr>
            <a:r>
              <a:rPr lang="cs-CZ" sz="2000" b="1" u="sng" dirty="0"/>
              <a:t>Enzymatické defekty</a:t>
            </a:r>
            <a:endParaRPr lang="cs-CZ" sz="2000" dirty="0"/>
          </a:p>
          <a:p>
            <a:pPr lvl="1">
              <a:lnSpc>
                <a:spcPct val="80000"/>
              </a:lnSpc>
            </a:pPr>
            <a:r>
              <a:rPr lang="cs-CZ" sz="1900" dirty="0"/>
              <a:t>deficit 21-hydroxylázy</a:t>
            </a:r>
          </a:p>
          <a:p>
            <a:pPr lvl="1">
              <a:lnSpc>
                <a:spcPct val="80000"/>
              </a:lnSpc>
            </a:pPr>
            <a:r>
              <a:rPr lang="cs-CZ" sz="1900" dirty="0"/>
              <a:t>deficit 11-beta hydroxylázy</a:t>
            </a:r>
          </a:p>
          <a:p>
            <a:pPr lvl="1">
              <a:lnSpc>
                <a:spcPct val="80000"/>
              </a:lnSpc>
            </a:pPr>
            <a:r>
              <a:rPr lang="cs-CZ" sz="1900" dirty="0"/>
              <a:t>deficit 17-hydroxylázy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333375"/>
            <a:ext cx="7010400" cy="1582738"/>
          </a:xfrm>
          <a:noFill/>
          <a:ln/>
        </p:spPr>
        <p:txBody>
          <a:bodyPr/>
          <a:lstStyle/>
          <a:p>
            <a:pPr eaLnBrk="1" hangingPunct="1"/>
            <a:r>
              <a:rPr lang="cs-CZ" sz="3300">
                <a:effectLst/>
              </a:rPr>
              <a:t>Kongenitální hyperplázie nadledvinek</a:t>
            </a:r>
            <a:br>
              <a:rPr lang="cs-CZ" sz="3300">
                <a:effectLst/>
              </a:rPr>
            </a:br>
            <a:r>
              <a:rPr lang="cs-CZ" sz="2600">
                <a:effectLst/>
              </a:rPr>
              <a:t>(Congenital adrenal hyperplasia = CAH)</a:t>
            </a:r>
            <a:br>
              <a:rPr lang="cs-CZ" sz="2600">
                <a:effectLst/>
              </a:rPr>
            </a:br>
            <a:r>
              <a:rPr lang="cs-CZ" sz="2600">
                <a:effectLst/>
              </a:rPr>
              <a:t>(Adrenogenitální syndrom)</a:t>
            </a:r>
            <a:endParaRPr lang="cs-CZ" sz="3300">
              <a:effectLst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133600"/>
            <a:ext cx="8229600" cy="4530725"/>
          </a:xfrm>
          <a:noFill/>
          <a:ln/>
        </p:spPr>
        <p:txBody>
          <a:bodyPr/>
          <a:lstStyle/>
          <a:p>
            <a:pPr eaLnBrk="1" hangingPunct="1"/>
            <a:r>
              <a:rPr lang="cs-CZ">
                <a:effectLst/>
              </a:rPr>
              <a:t>AR dědičnost, 1:14 500 (Evropa 1:5 500 – 17 000)</a:t>
            </a:r>
          </a:p>
          <a:p>
            <a:pPr lvl="1" eaLnBrk="1" hangingPunct="1"/>
            <a:r>
              <a:rPr lang="cs-CZ">
                <a:effectLst/>
              </a:rPr>
              <a:t>95% - deficit 21-hydroxylázy</a:t>
            </a:r>
          </a:p>
          <a:p>
            <a:pPr lvl="1" eaLnBrk="1" hangingPunct="1"/>
            <a:r>
              <a:rPr lang="cs-CZ">
                <a:effectLst/>
              </a:rPr>
              <a:t>4% - deficit 11</a:t>
            </a:r>
            <a:r>
              <a:rPr lang="cs-CZ">
                <a:effectLst/>
                <a:sym typeface="Symbol" pitchFamily="18" charset="2"/>
              </a:rPr>
              <a:t></a:t>
            </a:r>
            <a:r>
              <a:rPr lang="cs-CZ">
                <a:effectLst/>
              </a:rPr>
              <a:t>-hydroxylázy</a:t>
            </a:r>
          </a:p>
          <a:p>
            <a:pPr lvl="1" eaLnBrk="1" hangingPunct="1"/>
            <a:r>
              <a:rPr lang="cs-CZ">
                <a:effectLst/>
              </a:rPr>
              <a:t>1% - další enzymatické defekty </a:t>
            </a:r>
          </a:p>
          <a:p>
            <a:pPr eaLnBrk="1" hangingPunct="1"/>
            <a:r>
              <a:rPr lang="cs-CZ">
                <a:effectLst/>
              </a:rPr>
              <a:t>Součást novorozeneckého screeningu (suchá kapka krve z paty)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29600" cy="1143000"/>
          </a:xfrm>
          <a:noFill/>
          <a:ln/>
        </p:spPr>
        <p:txBody>
          <a:bodyPr/>
          <a:lstStyle/>
          <a:p>
            <a:pPr eaLnBrk="1" hangingPunct="1"/>
            <a:r>
              <a:rPr lang="cs-CZ" sz="4000">
                <a:effectLst/>
              </a:rPr>
              <a:t>DEFICIT 21-HYDROXYLÁZY (6p)</a:t>
            </a:r>
            <a:br>
              <a:rPr lang="cs-CZ" sz="4000">
                <a:effectLst/>
              </a:rPr>
            </a:br>
            <a:r>
              <a:rPr lang="cs-CZ" sz="3300">
                <a:effectLst/>
              </a:rPr>
              <a:t>Kongenitální hyperplázie nadledvinek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0938"/>
            <a:ext cx="8229600" cy="3709987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effectLst/>
              </a:rPr>
              <a:t>= virilizující steroidní enzymopatie, převaha androgenů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/>
              </a:rPr>
              <a:t>3/4 pacientů: ↓ tvorba kortizolu i aldosteronu  </a:t>
            </a:r>
            <a:r>
              <a:rPr lang="cs-CZ" sz="2800">
                <a:effectLst/>
                <a:sym typeface="Symbol" pitchFamily="18" charset="2"/>
              </a:rPr>
              <a:t> </a:t>
            </a:r>
            <a:r>
              <a:rPr lang="cs-CZ" sz="2800">
                <a:effectLst/>
              </a:rPr>
              <a:t>ohrožení na životě </a:t>
            </a:r>
            <a:r>
              <a:rPr lang="cs-CZ" sz="2800" b="1">
                <a:effectLst/>
              </a:rPr>
              <a:t>solnou poruchou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/>
              </a:rPr>
              <a:t>1/4 pacientů: virilizující forma CAH bez solné poruchy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effectLst/>
              </a:rPr>
              <a:t>↓ kortizol </a:t>
            </a:r>
            <a:r>
              <a:rPr lang="cs-CZ" sz="2800">
                <a:effectLst/>
                <a:sym typeface="Symbol" pitchFamily="18" charset="2"/>
              </a:rPr>
              <a:t></a:t>
            </a:r>
            <a:r>
              <a:rPr lang="cs-CZ" sz="2800">
                <a:effectLst/>
              </a:rPr>
              <a:t> stimulace ACTH → nadprodukce androgenů + hyperplázie kůry nadledvin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/>
              <a:t>Hypofunkce kůry nadledvinek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1643050"/>
            <a:ext cx="7010400" cy="38957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b="1" dirty="0" err="1">
                <a:solidFill>
                  <a:srgbClr val="000000"/>
                </a:solidFill>
              </a:rPr>
              <a:t>Addisonova</a:t>
            </a:r>
            <a:r>
              <a:rPr lang="cs-CZ" sz="2800" b="1" dirty="0">
                <a:solidFill>
                  <a:srgbClr val="000000"/>
                </a:solidFill>
              </a:rPr>
              <a:t> choroba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	</a:t>
            </a:r>
            <a:r>
              <a:rPr lang="cs-CZ" sz="2400" dirty="0" err="1">
                <a:solidFill>
                  <a:srgbClr val="000000"/>
                </a:solidFill>
              </a:rPr>
              <a:t>hypokortikalismus</a:t>
            </a:r>
            <a:r>
              <a:rPr lang="cs-CZ" sz="2400" dirty="0">
                <a:solidFill>
                  <a:srgbClr val="000000"/>
                </a:solidFill>
              </a:rPr>
              <a:t> (příčina: </a:t>
            </a:r>
            <a:r>
              <a:rPr lang="cs-CZ" sz="2400" dirty="0" err="1">
                <a:solidFill>
                  <a:srgbClr val="000000"/>
                </a:solidFill>
              </a:rPr>
              <a:t>autoimuita</a:t>
            </a:r>
            <a:r>
              <a:rPr lang="cs-CZ" sz="2400" dirty="0">
                <a:solidFill>
                  <a:srgbClr val="000000"/>
                </a:solidFill>
              </a:rPr>
              <a:t>, hypoplazie, atrofie)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  sekrece kortizolu, aldosteronu i pohlavních hormonů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  <a:buFont typeface="Wingdings" pitchFamily="2" charset="2"/>
              <a:buChar char=""/>
            </a:pPr>
            <a:r>
              <a:rPr lang="cs-CZ" sz="2400" dirty="0">
                <a:solidFill>
                  <a:srgbClr val="FFFF99"/>
                </a:solidFill>
                <a:sym typeface="Symbol" pitchFamily="18" charset="2"/>
              </a:rPr>
              <a:t> </a:t>
            </a:r>
            <a:r>
              <a:rPr lang="cs-CZ" sz="2400" dirty="0">
                <a:solidFill>
                  <a:srgbClr val="000000"/>
                </a:solidFill>
                <a:sym typeface="Symbol" pitchFamily="18" charset="2"/>
              </a:rPr>
              <a:t>poruchy metabolismu živin při zátěži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  <a:buFont typeface="Wingdings" pitchFamily="2" charset="2"/>
              <a:buChar char=""/>
            </a:pPr>
            <a:r>
              <a:rPr lang="cs-CZ" sz="2400" dirty="0">
                <a:solidFill>
                  <a:srgbClr val="000000"/>
                </a:solidFill>
                <a:sym typeface="Symbol" pitchFamily="18" charset="2"/>
              </a:rPr>
              <a:t> poruchy vodního a </a:t>
            </a:r>
            <a:r>
              <a:rPr lang="cs-CZ" sz="2400" dirty="0" err="1">
                <a:solidFill>
                  <a:srgbClr val="000000"/>
                </a:solidFill>
                <a:sym typeface="Symbol" pitchFamily="18" charset="2"/>
              </a:rPr>
              <a:t>minerálového</a:t>
            </a:r>
            <a:r>
              <a:rPr lang="cs-CZ" sz="2400" dirty="0">
                <a:solidFill>
                  <a:srgbClr val="000000"/>
                </a:solidFill>
                <a:sym typeface="Symbol" pitchFamily="18" charset="2"/>
              </a:rPr>
              <a:t> hospodářství 	(hypotenze, slabost (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 K+)</a:t>
            </a:r>
            <a:endParaRPr lang="cs-CZ" sz="2400" dirty="0">
              <a:solidFill>
                <a:srgbClr val="00000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  <a:buFont typeface="Wingdings" pitchFamily="2" charset="2"/>
              <a:buChar char=""/>
            </a:pPr>
            <a:r>
              <a:rPr lang="cs-CZ" sz="2400" dirty="0">
                <a:solidFill>
                  <a:srgbClr val="000000"/>
                </a:solidFill>
                <a:sym typeface="Symbol" pitchFamily="18" charset="2"/>
              </a:rPr>
              <a:t> kožní pigmentace (při 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 sekreci ACTH)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  <a:buFont typeface="Wingdings" pitchFamily="2" charset="2"/>
              <a:buChar char=""/>
            </a:pPr>
            <a:endParaRPr lang="cs-CZ" sz="2400" dirty="0">
              <a:solidFill>
                <a:srgbClr val="000000"/>
              </a:solidFill>
              <a:sym typeface="Wingdings" pitchFamily="2" charset="2"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  <a:buFont typeface="Wingdings" pitchFamily="2" charset="2"/>
              <a:buChar char=""/>
            </a:pPr>
            <a:r>
              <a:rPr lang="cs-CZ" sz="2400" dirty="0" err="1">
                <a:solidFill>
                  <a:srgbClr val="000000"/>
                </a:solidFill>
                <a:sym typeface="Wingdings" pitchFamily="2" charset="2"/>
              </a:rPr>
              <a:t>addisonská</a:t>
            </a:r>
            <a:r>
              <a:rPr lang="cs-CZ" sz="2400" dirty="0">
                <a:solidFill>
                  <a:srgbClr val="000000"/>
                </a:solidFill>
                <a:sym typeface="Wingdings" pitchFamily="2" charset="2"/>
              </a:rPr>
              <a:t> krize - život ohrožující situace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cs-CZ" dirty="0" err="1"/>
              <a:t>Addisonova</a:t>
            </a:r>
            <a:r>
              <a:rPr lang="cs-CZ" dirty="0"/>
              <a:t>  choroba </a:t>
            </a:r>
            <a:endParaRPr lang="cs-CZ" sz="28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87923"/>
            <a:ext cx="7427168" cy="407007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u="sng" dirty="0"/>
              <a:t>Diagnóza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Ranní hladina kortizolu ↓ (&lt; 50 </a:t>
            </a:r>
            <a:r>
              <a:rPr lang="cs-CZ" dirty="0">
                <a:sym typeface="Symbol" pitchFamily="18" charset="2"/>
              </a:rPr>
              <a:t></a:t>
            </a:r>
            <a:r>
              <a:rPr lang="cs-CZ" dirty="0"/>
              <a:t>g/l)</a:t>
            </a:r>
          </a:p>
          <a:p>
            <a:pPr>
              <a:lnSpc>
                <a:spcPct val="90000"/>
              </a:lnSpc>
            </a:pPr>
            <a:r>
              <a:rPr lang="cs-CZ" dirty="0"/>
              <a:t>Ranní hladina ACTH ↑ (&gt; 200 </a:t>
            </a:r>
            <a:r>
              <a:rPr lang="cs-CZ" dirty="0" err="1"/>
              <a:t>pg</a:t>
            </a:r>
            <a:r>
              <a:rPr lang="cs-CZ" dirty="0"/>
              <a:t>/ml)</a:t>
            </a:r>
          </a:p>
          <a:p>
            <a:pPr>
              <a:lnSpc>
                <a:spcPct val="90000"/>
              </a:lnSpc>
            </a:pPr>
            <a:r>
              <a:rPr lang="cs-CZ" dirty="0"/>
              <a:t>Plazmatická reninová aktivita ↑</a:t>
            </a:r>
          </a:p>
          <a:p>
            <a:pPr>
              <a:lnSpc>
                <a:spcPct val="90000"/>
              </a:lnSpc>
            </a:pPr>
            <a:r>
              <a:rPr lang="cs-CZ" dirty="0"/>
              <a:t>Plazmatická hladina aldosteronu ↓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ACTH test: nedochází ke zvýšení kortizolu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autoprotilátky proti </a:t>
            </a:r>
            <a:r>
              <a:rPr lang="cs-CZ" dirty="0" err="1"/>
              <a:t>cytoplasmat</a:t>
            </a:r>
            <a:r>
              <a:rPr lang="cs-CZ" dirty="0"/>
              <a:t>. antigenům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	a buňkám kůry nadledvinek</a:t>
            </a:r>
          </a:p>
        </p:txBody>
      </p:sp>
      <p:pic>
        <p:nvPicPr>
          <p:cNvPr id="224258" name="Picture 2" descr="http://www.symbinatur.com/obrazky/texty/839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30" y="0"/>
            <a:ext cx="2386982" cy="2743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69355"/>
            <a:ext cx="7772400" cy="769441"/>
          </a:xfrm>
        </p:spPr>
        <p:txBody>
          <a:bodyPr>
            <a:spAutoFit/>
          </a:bodyPr>
          <a:lstStyle/>
          <a:p>
            <a:r>
              <a:rPr lang="cs-CZ" dirty="0"/>
              <a:t>Hyperfunkce kůry nadledvinek</a:t>
            </a:r>
            <a:endParaRPr lang="cs-CZ" b="0" dirty="0"/>
          </a:p>
        </p:txBody>
      </p:sp>
      <p:sp>
        <p:nvSpPr>
          <p:cNvPr id="178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85860"/>
            <a:ext cx="8429684" cy="591029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 err="1">
                <a:effectLst/>
              </a:rPr>
              <a:t>Cushingova</a:t>
            </a:r>
            <a:r>
              <a:rPr lang="cs-CZ" sz="2400" b="1" dirty="0">
                <a:effectLst/>
              </a:rPr>
              <a:t> choroba, syndrom - v 70% hypofýza, 15% ektopie, 10% adenom kůry, </a:t>
            </a:r>
            <a:r>
              <a:rPr lang="cs-CZ" sz="2400" b="1" dirty="0" err="1">
                <a:effectLst/>
              </a:rPr>
              <a:t>iatrogenně</a:t>
            </a:r>
            <a:r>
              <a:rPr lang="cs-CZ" sz="2400" b="1" dirty="0">
                <a:effectLst/>
              </a:rPr>
              <a:t>)</a:t>
            </a:r>
          </a:p>
          <a:p>
            <a:pPr>
              <a:buFont typeface="Wingdings" pitchFamily="2" charset="2"/>
              <a:buNone/>
            </a:pPr>
            <a:endParaRPr lang="cs-CZ" sz="2400" b="1" dirty="0">
              <a:effectLst/>
            </a:endParaRP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sz="1800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cs-CZ" sz="2000" dirty="0">
                <a:latin typeface="+mj-lt"/>
                <a:sym typeface="Wingdings" pitchFamily="2" charset="2"/>
              </a:rPr>
              <a:t>porucha metabolismu bílkovin (</a:t>
            </a:r>
            <a:r>
              <a:rPr lang="cs-CZ" sz="2000" dirty="0" err="1">
                <a:latin typeface="+mj-lt"/>
                <a:sym typeface="Wingdings" pitchFamily="2" charset="2"/>
              </a:rPr>
              <a:t>proteokatabolismus</a:t>
            </a:r>
            <a:r>
              <a:rPr lang="cs-CZ" sz="2000" dirty="0">
                <a:latin typeface="+mj-lt"/>
                <a:sym typeface="Wingdings" pitchFamily="2" charset="2"/>
              </a:rPr>
              <a:t>)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silné tělo, tenké končetiny, </a:t>
            </a:r>
            <a:r>
              <a:rPr lang="cs-CZ" sz="2000" dirty="0" err="1">
                <a:latin typeface="+mj-lt"/>
              </a:rPr>
              <a:t>měsíčitý</a:t>
            </a:r>
            <a:r>
              <a:rPr lang="cs-CZ" sz="2000" dirty="0">
                <a:latin typeface="+mj-lt"/>
              </a:rPr>
              <a:t> obličej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atrofie svalů a podkoží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převislá tenká kůže, strie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špatné hojení ran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</a:pPr>
            <a:r>
              <a:rPr lang="cs-CZ" sz="2000" dirty="0">
                <a:latin typeface="+mj-lt"/>
              </a:rPr>
              <a:t>porucha metabolismu cukrů, tuků, iontů a vody 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diabetes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osteoporóza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SzPct val="65000"/>
            </a:pPr>
            <a:r>
              <a:rPr lang="cs-CZ" sz="2000" dirty="0">
                <a:latin typeface="+mj-lt"/>
              </a:rPr>
              <a:t> hypertenze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</a:pPr>
            <a:r>
              <a:rPr lang="cs-CZ" sz="2000" dirty="0">
                <a:latin typeface="+mj-lt"/>
              </a:rPr>
              <a:t>hirsutismus (při </a:t>
            </a:r>
            <a:r>
              <a:rPr lang="cs-CZ" sz="2000" dirty="0">
                <a:latin typeface="+mj-lt"/>
                <a:sym typeface="Wingdings" pitchFamily="2" charset="2"/>
              </a:rPr>
              <a:t> ACTH </a:t>
            </a:r>
            <a:r>
              <a:rPr lang="cs-CZ" sz="2000" dirty="0">
                <a:latin typeface="+mj-lt"/>
                <a:sym typeface="Wingdings 3" pitchFamily="18" charset="2"/>
              </a:rPr>
              <a:t>  </a:t>
            </a:r>
            <a:r>
              <a:rPr lang="cs-CZ" sz="2000" dirty="0" err="1">
                <a:latin typeface="+mj-lt"/>
                <a:sym typeface="Wingdings 3" pitchFamily="18" charset="2"/>
              </a:rPr>
              <a:t>pohl</a:t>
            </a:r>
            <a:r>
              <a:rPr lang="cs-CZ" sz="2000" dirty="0">
                <a:latin typeface="+mj-lt"/>
                <a:sym typeface="Wingdings 3" pitchFamily="18" charset="2"/>
              </a:rPr>
              <a:t>. hormonů kůry</a:t>
            </a:r>
            <a:r>
              <a:rPr lang="cs-CZ" sz="2000" dirty="0">
                <a:latin typeface="+mj-lt"/>
                <a:sym typeface="Wingdings" pitchFamily="2" charset="2"/>
              </a:rPr>
              <a:t>)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</a:pPr>
            <a:r>
              <a:rPr lang="cs-CZ" sz="2000" dirty="0">
                <a:latin typeface="+mj-lt"/>
                <a:sym typeface="Wingdings" pitchFamily="2" charset="2"/>
              </a:rPr>
              <a:t> žaludeční vředy</a:t>
            </a:r>
          </a:p>
          <a:p>
            <a:pPr lvl="1">
              <a:lnSpc>
                <a:spcPct val="90000"/>
              </a:lnSpc>
              <a:buClr>
                <a:srgbClr val="C00000"/>
              </a:buClr>
              <a:buSzPct val="70000"/>
            </a:pPr>
            <a:r>
              <a:rPr lang="cs-CZ" sz="2000" dirty="0">
                <a:latin typeface="+mj-lt"/>
                <a:sym typeface="Wingdings" pitchFamily="2" charset="2"/>
              </a:rPr>
              <a:t> lokálně: poruchy zraku</a:t>
            </a:r>
            <a:endParaRPr lang="cs-CZ" sz="18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913" name="Group 25"/>
          <p:cNvGraphicFramePr>
            <a:graphicFrameLocks noGrp="1"/>
          </p:cNvGraphicFramePr>
          <p:nvPr/>
        </p:nvGraphicFramePr>
        <p:xfrm>
          <a:off x="609600" y="2362200"/>
          <a:ext cx="7772400" cy="20320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ř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eň nadledvin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Adrenalin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Noradrenalin</a:t>
                      </a: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Epifýza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Melatonin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5912" name="Group 24"/>
          <p:cNvGraphicFramePr>
            <a:graphicFrameLocks noGrp="1"/>
          </p:cNvGraphicFramePr>
          <p:nvPr/>
        </p:nvGraphicFramePr>
        <p:xfrm>
          <a:off x="609600" y="4800600"/>
          <a:ext cx="7772400" cy="11430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Štít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 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láza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(folikulární bu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ň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ky)</a:t>
                      </a: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Trijodtyronin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</a:t>
                      </a:r>
                      <a:r>
                        <a:rPr kumimoji="0" lang="cs-CZ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Thyroxin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</a:t>
                      </a:r>
                      <a:r>
                        <a:rPr kumimoji="0" lang="cs-CZ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194" name="Nadpis 1"/>
          <p:cNvSpPr>
            <a:spLocks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Hormony – deriváty AK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r"/>
            <a:r>
              <a:rPr lang="cs-CZ" dirty="0" err="1"/>
              <a:t>Cushingův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syndrom</a:t>
            </a:r>
            <a:br>
              <a:rPr lang="cs-CZ" dirty="0"/>
            </a:br>
            <a:endParaRPr lang="cs-CZ" sz="28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3212976"/>
            <a:ext cx="8497564" cy="331983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U dětí </a:t>
            </a:r>
            <a:r>
              <a:rPr lang="cs-CZ" sz="2800" dirty="0" err="1"/>
              <a:t>progesivní</a:t>
            </a:r>
            <a:r>
              <a:rPr lang="cs-CZ" sz="2800" dirty="0"/>
              <a:t> centrální obezita, opoždění v růstu, slabost, akné, býčí šíje, hypertenze, strie, pletora, </a:t>
            </a:r>
            <a:r>
              <a:rPr lang="cs-CZ" sz="2800" dirty="0" err="1"/>
              <a:t>hyperpigmentace</a:t>
            </a:r>
            <a:r>
              <a:rPr lang="cs-CZ" sz="2800" dirty="0"/>
              <a:t>, osteoporóza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Zvýšená hladina plazmatického kortizolu, </a:t>
            </a:r>
            <a:r>
              <a:rPr lang="cs-CZ" sz="2800" dirty="0" err="1"/>
              <a:t>hypokalémie</a:t>
            </a:r>
            <a:r>
              <a:rPr lang="cs-CZ" sz="2800" dirty="0"/>
              <a:t>, </a:t>
            </a:r>
            <a:r>
              <a:rPr lang="cs-CZ" sz="2800" dirty="0" err="1"/>
              <a:t>hypochloremická</a:t>
            </a:r>
            <a:r>
              <a:rPr lang="cs-CZ" sz="2800" dirty="0"/>
              <a:t> alkalóza</a:t>
            </a:r>
            <a:endParaRPr lang="cs-CZ" sz="2800" u="sng" dirty="0"/>
          </a:p>
          <a:p>
            <a:pPr>
              <a:lnSpc>
                <a:spcPct val="80000"/>
              </a:lnSpc>
            </a:pPr>
            <a:r>
              <a:rPr lang="cs-CZ" sz="2800" u="sng" dirty="0"/>
              <a:t>Příčiny:</a:t>
            </a:r>
            <a:r>
              <a:rPr lang="cs-CZ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2600" dirty="0"/>
              <a:t>adenom, karcinom, </a:t>
            </a:r>
            <a:r>
              <a:rPr lang="cs-CZ" sz="2600" dirty="0" err="1"/>
              <a:t>nodulární</a:t>
            </a:r>
            <a:r>
              <a:rPr lang="cs-CZ" sz="2600" dirty="0"/>
              <a:t> </a:t>
            </a:r>
            <a:r>
              <a:rPr lang="cs-CZ" sz="2600" dirty="0" err="1"/>
              <a:t>hyperplázie</a:t>
            </a:r>
            <a:r>
              <a:rPr lang="cs-CZ" sz="2600" dirty="0"/>
              <a:t>, vzácně zvýšená sekrece ACTH</a:t>
            </a:r>
          </a:p>
          <a:p>
            <a:pPr lvl="1">
              <a:lnSpc>
                <a:spcPct val="80000"/>
              </a:lnSpc>
            </a:pPr>
            <a:r>
              <a:rPr lang="cs-CZ" sz="2600" dirty="0" err="1"/>
              <a:t>Iatrogenní</a:t>
            </a:r>
            <a:r>
              <a:rPr lang="cs-CZ" sz="2600" dirty="0"/>
              <a:t> syndrom daleko častější</a:t>
            </a:r>
            <a:endParaRPr lang="cs-CZ" sz="2600" u="sng" dirty="0"/>
          </a:p>
          <a:p>
            <a:pPr>
              <a:lnSpc>
                <a:spcPct val="80000"/>
              </a:lnSpc>
            </a:pPr>
            <a:endParaRPr lang="cs-CZ" sz="3000" dirty="0"/>
          </a:p>
        </p:txBody>
      </p:sp>
      <p:pic>
        <p:nvPicPr>
          <p:cNvPr id="221186" name="Picture 2" descr="http://int-prop.lf2.cuni.cz/foto/001/pic0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3947" cy="3048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43992"/>
            <a:ext cx="7772400" cy="769441"/>
          </a:xfrm>
        </p:spPr>
        <p:txBody>
          <a:bodyPr>
            <a:spAutoFit/>
          </a:bodyPr>
          <a:lstStyle/>
          <a:p>
            <a:r>
              <a:rPr lang="cs-CZ" noProof="1">
                <a:latin typeface="+mn-lt"/>
              </a:rPr>
              <a:t>Aldosteron </a:t>
            </a:r>
            <a:endParaRPr lang="cs-CZ" dirty="0">
              <a:latin typeface="+mn-lt"/>
            </a:endParaRPr>
          </a:p>
        </p:txBody>
      </p:sp>
      <p:sp>
        <p:nvSpPr>
          <p:cNvPr id="181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772400" cy="1905000"/>
          </a:xfrm>
        </p:spPr>
        <p:txBody>
          <a:bodyPr/>
          <a:lstStyle/>
          <a:p>
            <a:r>
              <a:rPr lang="cs-CZ" sz="2400" dirty="0"/>
              <a:t>steroidní hormon</a:t>
            </a:r>
          </a:p>
          <a:p>
            <a:r>
              <a:rPr lang="cs-CZ" sz="2400" dirty="0"/>
              <a:t>ACTH není zpětná vazba (!)</a:t>
            </a:r>
          </a:p>
          <a:p>
            <a:r>
              <a:rPr lang="cs-CZ" sz="2400" b="1" dirty="0">
                <a:latin typeface="Arial Narrow" pitchFamily="34" charset="0"/>
              </a:rPr>
              <a:t>zadržuje v těle sodík (v ledvinách ho mění za draslík)</a:t>
            </a:r>
          </a:p>
          <a:p>
            <a:r>
              <a:rPr lang="cs-CZ" sz="2400" b="1" dirty="0">
                <a:latin typeface="Arial Narrow" pitchFamily="34" charset="0"/>
              </a:rPr>
              <a:t>zvyšuje vylučování draslíku močí</a:t>
            </a:r>
          </a:p>
          <a:p>
            <a:r>
              <a:rPr lang="cs-CZ" sz="2400" b="1" dirty="0">
                <a:latin typeface="Arial Narrow" pitchFamily="34" charset="0"/>
              </a:rPr>
              <a:t>zvyšuje krevní tlak</a:t>
            </a:r>
          </a:p>
          <a:p>
            <a:pPr>
              <a:buFont typeface="Wingdings" pitchFamily="2" charset="2"/>
              <a:buNone/>
            </a:pPr>
            <a:endParaRPr lang="cs-CZ" sz="1000" dirty="0">
              <a:solidFill>
                <a:srgbClr val="CC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7772400" cy="23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lang="cs-CZ" sz="3200" dirty="0">
                <a:solidFill>
                  <a:srgbClr val="FFFF99"/>
                </a:solidFill>
                <a:latin typeface="Comic Sans MS" pitchFamily="66" charset="0"/>
              </a:rPr>
              <a:t>  </a:t>
            </a:r>
            <a:r>
              <a:rPr lang="cs-CZ" sz="3200" dirty="0">
                <a:latin typeface="+mn-lt"/>
              </a:rPr>
              <a:t>Poruchy: </a:t>
            </a:r>
            <a:r>
              <a:rPr lang="cs-CZ" sz="3200" dirty="0" err="1">
                <a:latin typeface="+mn-lt"/>
              </a:rPr>
              <a:t>Connův</a:t>
            </a:r>
            <a:r>
              <a:rPr lang="cs-CZ" sz="3200" dirty="0">
                <a:latin typeface="+mn-lt"/>
              </a:rPr>
              <a:t> syndrom</a:t>
            </a:r>
          </a:p>
          <a:p>
            <a:pPr lvl="4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</a:pPr>
            <a:r>
              <a:rPr lang="cs-CZ" sz="2000" dirty="0">
                <a:latin typeface="+mn-lt"/>
              </a:rPr>
              <a:t>hypertenze</a:t>
            </a:r>
          </a:p>
          <a:p>
            <a:pPr lvl="4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</a:pPr>
            <a:r>
              <a:rPr lang="cs-CZ" sz="2000" dirty="0" err="1">
                <a:latin typeface="+mn-lt"/>
              </a:rPr>
              <a:t>hypokalémie</a:t>
            </a:r>
            <a:endParaRPr lang="cs-CZ" sz="2000" dirty="0">
              <a:latin typeface="+mn-lt"/>
            </a:endParaRPr>
          </a:p>
          <a:p>
            <a:pPr>
              <a:spcBef>
                <a:spcPct val="20000"/>
              </a:spcBef>
              <a:buSzPct val="85000"/>
            </a:pPr>
            <a:r>
              <a:rPr lang="cs-CZ" sz="3200" dirty="0">
                <a:latin typeface="+mn-lt"/>
              </a:rPr>
              <a:t>		</a:t>
            </a:r>
            <a:r>
              <a:rPr lang="cs-CZ" sz="3200" dirty="0" err="1">
                <a:latin typeface="+mn-lt"/>
              </a:rPr>
              <a:t>Addisonova</a:t>
            </a:r>
            <a:r>
              <a:rPr lang="cs-CZ" sz="3200" dirty="0">
                <a:latin typeface="+mn-lt"/>
              </a:rPr>
              <a:t> choroba</a:t>
            </a:r>
          </a:p>
          <a:p>
            <a:pPr>
              <a:spcBef>
                <a:spcPct val="50000"/>
              </a:spcBef>
            </a:pPr>
            <a:endParaRPr lang="cs-CZ" sz="2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050"/>
          <p:cNvSpPr txBox="1">
            <a:spLocks noChangeArrowheads="1"/>
          </p:cNvSpPr>
          <p:nvPr/>
        </p:nvSpPr>
        <p:spPr bwMode="auto">
          <a:xfrm>
            <a:off x="685800" y="1143000"/>
            <a:ext cx="1828800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200">
                <a:solidFill>
                  <a:srgbClr val="008000"/>
                </a:solidFill>
                <a:latin typeface="Times New Roman" pitchFamily="18" charset="0"/>
              </a:rPr>
              <a:t>Cholesterol</a:t>
            </a:r>
          </a:p>
        </p:txBody>
      </p:sp>
      <p:sp>
        <p:nvSpPr>
          <p:cNvPr id="71683" name="Text Box 2051"/>
          <p:cNvSpPr txBox="1">
            <a:spLocks noChangeArrowheads="1"/>
          </p:cNvSpPr>
          <p:nvPr/>
        </p:nvSpPr>
        <p:spPr bwMode="auto">
          <a:xfrm>
            <a:off x="685800" y="1981200"/>
            <a:ext cx="14478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Pregnenolon</a:t>
            </a:r>
          </a:p>
        </p:txBody>
      </p:sp>
      <p:sp>
        <p:nvSpPr>
          <p:cNvPr id="71684" name="Text Box 2052"/>
          <p:cNvSpPr txBox="1">
            <a:spLocks noChangeArrowheads="1"/>
          </p:cNvSpPr>
          <p:nvPr/>
        </p:nvSpPr>
        <p:spPr bwMode="auto">
          <a:xfrm>
            <a:off x="685800" y="2743200"/>
            <a:ext cx="15240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latin typeface="Times New Roman" pitchFamily="18" charset="0"/>
              </a:rPr>
              <a:t>Progesteron</a:t>
            </a:r>
          </a:p>
        </p:txBody>
      </p:sp>
      <p:sp>
        <p:nvSpPr>
          <p:cNvPr id="71685" name="Text Box 2053"/>
          <p:cNvSpPr txBox="1">
            <a:spLocks noChangeArrowheads="1"/>
          </p:cNvSpPr>
          <p:nvPr/>
        </p:nvSpPr>
        <p:spPr bwMode="auto">
          <a:xfrm>
            <a:off x="323850" y="3505200"/>
            <a:ext cx="2376488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11deoxykortikosteron</a:t>
            </a:r>
          </a:p>
        </p:txBody>
      </p:sp>
      <p:sp>
        <p:nvSpPr>
          <p:cNvPr id="71686" name="Text Box 2054"/>
          <p:cNvSpPr txBox="1">
            <a:spLocks noChangeArrowheads="1"/>
          </p:cNvSpPr>
          <p:nvPr/>
        </p:nvSpPr>
        <p:spPr bwMode="auto">
          <a:xfrm>
            <a:off x="685800" y="4343400"/>
            <a:ext cx="1676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Kortikosteron</a:t>
            </a:r>
          </a:p>
        </p:txBody>
      </p:sp>
      <p:sp>
        <p:nvSpPr>
          <p:cNvPr id="71687" name="Text Box 2055"/>
          <p:cNvSpPr txBox="1">
            <a:spLocks noChangeArrowheads="1"/>
          </p:cNvSpPr>
          <p:nvPr/>
        </p:nvSpPr>
        <p:spPr bwMode="auto">
          <a:xfrm>
            <a:off x="323850" y="5229225"/>
            <a:ext cx="2592388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18 hydroxykortikosteron</a:t>
            </a:r>
          </a:p>
        </p:txBody>
      </p:sp>
      <p:sp>
        <p:nvSpPr>
          <p:cNvPr id="71688" name="Text Box 2056"/>
          <p:cNvSpPr txBox="1">
            <a:spLocks noChangeArrowheads="1"/>
          </p:cNvSpPr>
          <p:nvPr/>
        </p:nvSpPr>
        <p:spPr bwMode="auto">
          <a:xfrm>
            <a:off x="762000" y="5943600"/>
            <a:ext cx="15779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solidFill>
                  <a:srgbClr val="FF3300"/>
                </a:solidFill>
                <a:latin typeface="Times New Roman" pitchFamily="18" charset="0"/>
              </a:rPr>
              <a:t>Aldosteron</a:t>
            </a:r>
          </a:p>
        </p:txBody>
      </p:sp>
      <p:sp>
        <p:nvSpPr>
          <p:cNvPr id="71689" name="Text Box 2057"/>
          <p:cNvSpPr txBox="1">
            <a:spLocks noChangeArrowheads="1"/>
          </p:cNvSpPr>
          <p:nvPr/>
        </p:nvSpPr>
        <p:spPr bwMode="auto">
          <a:xfrm>
            <a:off x="3336924" y="1844922"/>
            <a:ext cx="1524000" cy="514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cs-CZ" dirty="0">
                <a:solidFill>
                  <a:schemeClr val="tx2"/>
                </a:solidFill>
                <a:latin typeface="Times New Roman" pitchFamily="18" charset="0"/>
              </a:rPr>
              <a:t>17</a:t>
            </a:r>
            <a:r>
              <a:rPr lang="cs-CZ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Times New Roman" pitchFamily="18" charset="0"/>
              </a:rPr>
              <a:t>hydroxy</a:t>
            </a:r>
            <a:endParaRPr lang="cs-CZ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cs-CZ" dirty="0" err="1">
                <a:solidFill>
                  <a:schemeClr val="tx2"/>
                </a:solidFill>
                <a:latin typeface="Times New Roman" pitchFamily="18" charset="0"/>
              </a:rPr>
              <a:t>pregnenolon</a:t>
            </a:r>
            <a:endParaRPr lang="cs-CZ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90" name="Text Box 2058"/>
          <p:cNvSpPr txBox="1">
            <a:spLocks noChangeArrowheads="1"/>
          </p:cNvSpPr>
          <p:nvPr/>
        </p:nvSpPr>
        <p:spPr bwMode="auto">
          <a:xfrm>
            <a:off x="3352800" y="2667000"/>
            <a:ext cx="1676400" cy="5048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cs-CZ" b="1">
                <a:solidFill>
                  <a:schemeClr val="tx2"/>
                </a:solidFill>
                <a:latin typeface="Times New Roman" pitchFamily="18" charset="0"/>
              </a:rPr>
              <a:t>17 hydroxy</a:t>
            </a:r>
          </a:p>
          <a:p>
            <a:pPr algn="ctr">
              <a:lnSpc>
                <a:spcPct val="75000"/>
              </a:lnSpc>
            </a:pPr>
            <a:r>
              <a:rPr lang="cs-CZ" b="1">
                <a:solidFill>
                  <a:schemeClr val="tx2"/>
                </a:solidFill>
                <a:latin typeface="Times New Roman" pitchFamily="18" charset="0"/>
              </a:rPr>
              <a:t>progesteron</a:t>
            </a:r>
          </a:p>
        </p:txBody>
      </p:sp>
      <p:sp>
        <p:nvSpPr>
          <p:cNvPr id="71691" name="Text Box 2059"/>
          <p:cNvSpPr txBox="1">
            <a:spLocks noChangeArrowheads="1"/>
          </p:cNvSpPr>
          <p:nvPr/>
        </p:nvSpPr>
        <p:spPr bwMode="auto">
          <a:xfrm>
            <a:off x="3048000" y="3581400"/>
            <a:ext cx="2057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11 deoxykortizol</a:t>
            </a:r>
          </a:p>
        </p:txBody>
      </p:sp>
      <p:sp>
        <p:nvSpPr>
          <p:cNvPr id="71692" name="Text Box 2060"/>
          <p:cNvSpPr txBox="1">
            <a:spLocks noChangeArrowheads="1"/>
          </p:cNvSpPr>
          <p:nvPr/>
        </p:nvSpPr>
        <p:spPr bwMode="auto">
          <a:xfrm>
            <a:off x="3657600" y="4343400"/>
            <a:ext cx="10668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3300"/>
                </a:solidFill>
                <a:latin typeface="Times New Roman" pitchFamily="18" charset="0"/>
              </a:rPr>
              <a:t>Kortizol</a:t>
            </a:r>
          </a:p>
        </p:txBody>
      </p:sp>
      <p:sp>
        <p:nvSpPr>
          <p:cNvPr id="71693" name="Text Box 2062"/>
          <p:cNvSpPr txBox="1">
            <a:spLocks noChangeArrowheads="1"/>
          </p:cNvSpPr>
          <p:nvPr/>
        </p:nvSpPr>
        <p:spPr bwMode="auto">
          <a:xfrm>
            <a:off x="6340476" y="1881374"/>
            <a:ext cx="9906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Times New Roman" pitchFamily="18" charset="0"/>
              </a:rPr>
              <a:t>DHEA</a:t>
            </a:r>
          </a:p>
        </p:txBody>
      </p:sp>
      <p:sp>
        <p:nvSpPr>
          <p:cNvPr id="71694" name="Text Box 2063"/>
          <p:cNvSpPr txBox="1">
            <a:spLocks noChangeArrowheads="1"/>
          </p:cNvSpPr>
          <p:nvPr/>
        </p:nvSpPr>
        <p:spPr bwMode="auto">
          <a:xfrm>
            <a:off x="5943600" y="2667000"/>
            <a:ext cx="17526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Times New Roman" pitchFamily="18" charset="0"/>
              </a:rPr>
              <a:t>Androstendion</a:t>
            </a:r>
          </a:p>
        </p:txBody>
      </p:sp>
      <p:sp>
        <p:nvSpPr>
          <p:cNvPr id="71695" name="Text Box 2064"/>
          <p:cNvSpPr txBox="1">
            <a:spLocks noChangeArrowheads="1"/>
          </p:cNvSpPr>
          <p:nvPr/>
        </p:nvSpPr>
        <p:spPr bwMode="auto">
          <a:xfrm>
            <a:off x="5943600" y="3581400"/>
            <a:ext cx="12192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  <a:latin typeface="Times New Roman" pitchFamily="18" charset="0"/>
              </a:rPr>
              <a:t>Estradiol</a:t>
            </a:r>
          </a:p>
        </p:txBody>
      </p:sp>
      <p:sp>
        <p:nvSpPr>
          <p:cNvPr id="71696" name="Text Box 2065"/>
          <p:cNvSpPr txBox="1">
            <a:spLocks noChangeArrowheads="1"/>
          </p:cNvSpPr>
          <p:nvPr/>
        </p:nvSpPr>
        <p:spPr bwMode="auto">
          <a:xfrm>
            <a:off x="7467600" y="3716338"/>
            <a:ext cx="1676400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5000"/>
              </a:spcBef>
            </a:pPr>
            <a:r>
              <a:rPr lang="cs-CZ" b="1">
                <a:solidFill>
                  <a:srgbClr val="FF3300"/>
                </a:solidFill>
                <a:latin typeface="Times New Roman" pitchFamily="18" charset="0"/>
              </a:rPr>
              <a:t>Testosteron</a:t>
            </a:r>
          </a:p>
        </p:txBody>
      </p:sp>
      <p:sp>
        <p:nvSpPr>
          <p:cNvPr id="71697" name="Line 2066"/>
          <p:cNvSpPr>
            <a:spLocks noChangeShapeType="1"/>
          </p:cNvSpPr>
          <p:nvPr/>
        </p:nvSpPr>
        <p:spPr bwMode="auto">
          <a:xfrm>
            <a:off x="1403350" y="5589588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698" name="Line 2067"/>
          <p:cNvSpPr>
            <a:spLocks noChangeShapeType="1"/>
          </p:cNvSpPr>
          <p:nvPr/>
        </p:nvSpPr>
        <p:spPr bwMode="auto">
          <a:xfrm>
            <a:off x="1371600" y="15240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cs-CZ"/>
          </a:p>
        </p:txBody>
      </p:sp>
      <p:sp>
        <p:nvSpPr>
          <p:cNvPr id="71699" name="Text Box 2068"/>
          <p:cNvSpPr txBox="1">
            <a:spLocks noChangeArrowheads="1"/>
          </p:cNvSpPr>
          <p:nvPr/>
        </p:nvSpPr>
        <p:spPr bwMode="auto">
          <a:xfrm>
            <a:off x="1584325" y="1524000"/>
            <a:ext cx="153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Desmoláza</a:t>
            </a:r>
          </a:p>
        </p:txBody>
      </p:sp>
      <p:sp>
        <p:nvSpPr>
          <p:cNvPr id="71700" name="Line 2069"/>
          <p:cNvSpPr>
            <a:spLocks noChangeShapeType="1"/>
          </p:cNvSpPr>
          <p:nvPr/>
        </p:nvSpPr>
        <p:spPr bwMode="auto">
          <a:xfrm>
            <a:off x="1371600" y="23622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01" name="Line 2070"/>
          <p:cNvSpPr>
            <a:spLocks noChangeShapeType="1"/>
          </p:cNvSpPr>
          <p:nvPr/>
        </p:nvSpPr>
        <p:spPr bwMode="auto">
          <a:xfrm>
            <a:off x="1371600" y="31242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02" name="Text Box 2071"/>
          <p:cNvSpPr txBox="1">
            <a:spLocks noChangeArrowheads="1"/>
          </p:cNvSpPr>
          <p:nvPr/>
        </p:nvSpPr>
        <p:spPr bwMode="auto">
          <a:xfrm>
            <a:off x="1600200" y="3124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21</a:t>
            </a:r>
            <a:r>
              <a:rPr lang="cs-CZ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hydroxyláza</a:t>
            </a:r>
          </a:p>
        </p:txBody>
      </p:sp>
      <p:sp>
        <p:nvSpPr>
          <p:cNvPr id="71703" name="Line 2072"/>
          <p:cNvSpPr>
            <a:spLocks noChangeShapeType="1"/>
          </p:cNvSpPr>
          <p:nvPr/>
        </p:nvSpPr>
        <p:spPr bwMode="auto">
          <a:xfrm>
            <a:off x="1403350" y="3789363"/>
            <a:ext cx="0" cy="576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04" name="Text Box 2073"/>
          <p:cNvSpPr txBox="1">
            <a:spLocks noChangeArrowheads="1"/>
          </p:cNvSpPr>
          <p:nvPr/>
        </p:nvSpPr>
        <p:spPr bwMode="auto">
          <a:xfrm>
            <a:off x="1524000" y="396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4FE5E9"/>
                </a:solidFill>
                <a:latin typeface="Times New Roman" pitchFamily="18" charset="0"/>
              </a:rPr>
              <a:t>11</a:t>
            </a:r>
            <a:r>
              <a:rPr lang="cs-CZ" sz="2000">
                <a:solidFill>
                  <a:srgbClr val="4FE5E9"/>
                </a:solidFill>
                <a:latin typeface="Times New Roman" pitchFamily="18" charset="0"/>
                <a:sym typeface="Symbol" pitchFamily="18" charset="2"/>
              </a:rPr>
              <a:t> hydroxyláza</a:t>
            </a:r>
            <a:endParaRPr lang="cs-CZ" sz="2000">
              <a:solidFill>
                <a:srgbClr val="4FE5E9"/>
              </a:solidFill>
              <a:latin typeface="Times New Roman" pitchFamily="18" charset="0"/>
            </a:endParaRPr>
          </a:p>
        </p:txBody>
      </p:sp>
      <p:sp>
        <p:nvSpPr>
          <p:cNvPr id="71705" name="Line 2074"/>
          <p:cNvSpPr>
            <a:spLocks noChangeShapeType="1"/>
          </p:cNvSpPr>
          <p:nvPr/>
        </p:nvSpPr>
        <p:spPr bwMode="auto">
          <a:xfrm>
            <a:off x="1403350" y="4797425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06" name="Text Box 2075"/>
          <p:cNvSpPr txBox="1">
            <a:spLocks noChangeArrowheads="1"/>
          </p:cNvSpPr>
          <p:nvPr/>
        </p:nvSpPr>
        <p:spPr bwMode="auto">
          <a:xfrm>
            <a:off x="1524000" y="5562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latin typeface="Times New Roman" pitchFamily="18" charset="0"/>
              </a:rPr>
              <a:t>18 hydroxyláza</a:t>
            </a:r>
          </a:p>
        </p:txBody>
      </p:sp>
      <p:sp>
        <p:nvSpPr>
          <p:cNvPr id="71707" name="Line 2076"/>
          <p:cNvSpPr>
            <a:spLocks noChangeShapeType="1"/>
          </p:cNvSpPr>
          <p:nvPr/>
        </p:nvSpPr>
        <p:spPr bwMode="auto">
          <a:xfrm>
            <a:off x="2133600" y="2133600"/>
            <a:ext cx="1219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08" name="Line 2077"/>
          <p:cNvSpPr>
            <a:spLocks noChangeShapeType="1"/>
          </p:cNvSpPr>
          <p:nvPr/>
        </p:nvSpPr>
        <p:spPr bwMode="auto">
          <a:xfrm>
            <a:off x="4876800" y="2133600"/>
            <a:ext cx="1447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09" name="Line 2078"/>
          <p:cNvSpPr>
            <a:spLocks noChangeShapeType="1"/>
          </p:cNvSpPr>
          <p:nvPr/>
        </p:nvSpPr>
        <p:spPr bwMode="auto">
          <a:xfrm>
            <a:off x="2209800" y="2895600"/>
            <a:ext cx="1143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0" name="Line 2079"/>
          <p:cNvSpPr>
            <a:spLocks noChangeShapeType="1"/>
          </p:cNvSpPr>
          <p:nvPr/>
        </p:nvSpPr>
        <p:spPr bwMode="auto">
          <a:xfrm>
            <a:off x="4114800" y="2362200"/>
            <a:ext cx="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1" name="Line 2080"/>
          <p:cNvSpPr>
            <a:spLocks noChangeShapeType="1"/>
          </p:cNvSpPr>
          <p:nvPr/>
        </p:nvSpPr>
        <p:spPr bwMode="auto">
          <a:xfrm>
            <a:off x="4114800" y="32004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2" name="Text Box 2081"/>
          <p:cNvSpPr txBox="1">
            <a:spLocks noChangeArrowheads="1"/>
          </p:cNvSpPr>
          <p:nvPr/>
        </p:nvSpPr>
        <p:spPr bwMode="auto">
          <a:xfrm>
            <a:off x="4191000" y="3200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  <a:latin typeface="Times New Roman" pitchFamily="18" charset="0"/>
              </a:rPr>
              <a:t>21 hydroxyláza</a:t>
            </a:r>
          </a:p>
        </p:txBody>
      </p:sp>
      <p:sp>
        <p:nvSpPr>
          <p:cNvPr id="71713" name="Line 2082"/>
          <p:cNvSpPr>
            <a:spLocks noChangeShapeType="1"/>
          </p:cNvSpPr>
          <p:nvPr/>
        </p:nvSpPr>
        <p:spPr bwMode="auto">
          <a:xfrm>
            <a:off x="4114800" y="39624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4" name="Text Box 2083"/>
          <p:cNvSpPr txBox="1">
            <a:spLocks noChangeArrowheads="1"/>
          </p:cNvSpPr>
          <p:nvPr/>
        </p:nvSpPr>
        <p:spPr bwMode="auto">
          <a:xfrm>
            <a:off x="4191000" y="3886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4FE5E9"/>
                </a:solidFill>
                <a:latin typeface="Times New Roman" pitchFamily="18" charset="0"/>
              </a:rPr>
              <a:t>11</a:t>
            </a:r>
            <a:r>
              <a:rPr lang="cs-CZ" sz="2000">
                <a:solidFill>
                  <a:srgbClr val="4FE5E9"/>
                </a:solidFill>
                <a:latin typeface="Times New Roman" pitchFamily="18" charset="0"/>
                <a:sym typeface="Symbol" pitchFamily="18" charset="2"/>
              </a:rPr>
              <a:t> hydroxyláza</a:t>
            </a:r>
          </a:p>
        </p:txBody>
      </p:sp>
      <p:sp>
        <p:nvSpPr>
          <p:cNvPr id="71715" name="Line 2084"/>
          <p:cNvSpPr>
            <a:spLocks noChangeShapeType="1"/>
          </p:cNvSpPr>
          <p:nvPr/>
        </p:nvSpPr>
        <p:spPr bwMode="auto">
          <a:xfrm>
            <a:off x="6781800" y="2286000"/>
            <a:ext cx="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6" name="Line 2085"/>
          <p:cNvSpPr>
            <a:spLocks noChangeShapeType="1"/>
          </p:cNvSpPr>
          <p:nvPr/>
        </p:nvSpPr>
        <p:spPr bwMode="auto">
          <a:xfrm>
            <a:off x="5029200" y="2895600"/>
            <a:ext cx="914400" cy="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7" name="Line 2086"/>
          <p:cNvSpPr>
            <a:spLocks noChangeShapeType="1"/>
          </p:cNvSpPr>
          <p:nvPr/>
        </p:nvSpPr>
        <p:spPr bwMode="auto">
          <a:xfrm flipH="1">
            <a:off x="6477000" y="3048000"/>
            <a:ext cx="30480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8" name="Line 2087"/>
          <p:cNvSpPr>
            <a:spLocks noChangeShapeType="1"/>
          </p:cNvSpPr>
          <p:nvPr/>
        </p:nvSpPr>
        <p:spPr bwMode="auto">
          <a:xfrm>
            <a:off x="6781800" y="3048000"/>
            <a:ext cx="1246188" cy="6683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cs-CZ"/>
          </a:p>
        </p:txBody>
      </p:sp>
      <p:sp>
        <p:nvSpPr>
          <p:cNvPr id="71719" name="Text Box 2088"/>
          <p:cNvSpPr txBox="1">
            <a:spLocks noChangeArrowheads="1"/>
          </p:cNvSpPr>
          <p:nvPr/>
        </p:nvSpPr>
        <p:spPr bwMode="auto">
          <a:xfrm>
            <a:off x="7086600" y="3048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solidFill>
                  <a:srgbClr val="4FE5E9"/>
                </a:solidFill>
                <a:latin typeface="Times New Roman" pitchFamily="18" charset="0"/>
              </a:rPr>
              <a:t>11</a:t>
            </a:r>
            <a:r>
              <a:rPr lang="cs-CZ" sz="2000">
                <a:solidFill>
                  <a:srgbClr val="4FE5E9"/>
                </a:solidFill>
                <a:latin typeface="Times New Roman" pitchFamily="18" charset="0"/>
                <a:sym typeface="Symbol" pitchFamily="18" charset="2"/>
              </a:rPr>
              <a:t> hydroxyláza</a:t>
            </a:r>
          </a:p>
        </p:txBody>
      </p:sp>
      <p:sp>
        <p:nvSpPr>
          <p:cNvPr id="71720" name="Text Box 2090"/>
          <p:cNvSpPr txBox="1">
            <a:spLocks noChangeArrowheads="1"/>
          </p:cNvSpPr>
          <p:nvPr/>
        </p:nvSpPr>
        <p:spPr bwMode="auto">
          <a:xfrm>
            <a:off x="214313" y="381000"/>
            <a:ext cx="8929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>
                <a:solidFill>
                  <a:schemeClr val="accent1"/>
                </a:solidFill>
                <a:latin typeface="Comic Sans MS" pitchFamily="66" charset="0"/>
              </a:rPr>
              <a:t>	</a:t>
            </a:r>
            <a:r>
              <a:rPr lang="cs-CZ" sz="4400" b="1">
                <a:solidFill>
                  <a:schemeClr val="tx2"/>
                </a:solidFill>
                <a:latin typeface="Times New Roman" pitchFamily="18" charset="0"/>
              </a:rPr>
              <a:t>Steroidogeneze v kůře nadledvin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cs-CZ"/>
              <a:t>Dřeň nadledvin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638800"/>
          </a:xfrm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cs-CZ" sz="4000" b="1" dirty="0">
                <a:solidFill>
                  <a:schemeClr val="tx2"/>
                </a:solidFill>
              </a:rPr>
              <a:t>Adrenalin</a:t>
            </a:r>
          </a:p>
          <a:p>
            <a:pPr>
              <a:lnSpc>
                <a:spcPct val="160000"/>
              </a:lnSpc>
            </a:pPr>
            <a:r>
              <a:rPr lang="cs-CZ" sz="2400" b="1" dirty="0"/>
              <a:t>působí na srdeční sval (zrychluje frekvenci a zesiluje stah)</a:t>
            </a:r>
          </a:p>
          <a:p>
            <a:r>
              <a:rPr lang="cs-CZ" sz="2400" b="1" dirty="0"/>
              <a:t>rozšiřuje věnčité tepny srdce</a:t>
            </a:r>
          </a:p>
          <a:p>
            <a:r>
              <a:rPr lang="cs-CZ" sz="2400" b="1" dirty="0"/>
              <a:t>rozšiřuje tepny svalů a mozku</a:t>
            </a:r>
          </a:p>
          <a:p>
            <a:r>
              <a:rPr lang="cs-CZ" sz="2400" b="1" dirty="0"/>
              <a:t>zvyšuje srdeční výdej a krevní tlak</a:t>
            </a:r>
          </a:p>
          <a:p>
            <a:r>
              <a:rPr lang="cs-CZ" sz="2400" b="1" dirty="0"/>
              <a:t>rozšiřuje dýchací cesty</a:t>
            </a:r>
          </a:p>
          <a:p>
            <a:r>
              <a:rPr lang="cs-CZ" sz="2400" b="1" dirty="0"/>
              <a:t>zvyšuje rozkládání zásobních cukrů</a:t>
            </a:r>
          </a:p>
          <a:p>
            <a:r>
              <a:rPr lang="cs-CZ" sz="2400" b="1" dirty="0"/>
              <a:t>zvyšuje využití kyseliny mléčné</a:t>
            </a:r>
          </a:p>
          <a:p>
            <a:r>
              <a:rPr lang="cs-CZ" sz="2400" b="1" dirty="0"/>
              <a:t>snižuje pohyby zažívacího traktu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r>
              <a:rPr lang="cs-CZ"/>
              <a:t>Dřeň nadledvin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82000" cy="5638800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cs-CZ" sz="4000" b="1" dirty="0">
                <a:solidFill>
                  <a:schemeClr val="tx2"/>
                </a:solidFill>
              </a:rPr>
              <a:t>Noradrenalin</a:t>
            </a:r>
          </a:p>
          <a:p>
            <a:r>
              <a:rPr lang="cs-CZ" sz="2400" b="1" dirty="0"/>
              <a:t>působí na srdeční sval (zrychluje frekvenci a zesiluje stah)</a:t>
            </a:r>
          </a:p>
          <a:p>
            <a:r>
              <a:rPr lang="cs-CZ" sz="2400" b="1" dirty="0"/>
              <a:t>rozšiřuje věnčité tepny srdce</a:t>
            </a:r>
          </a:p>
          <a:p>
            <a:r>
              <a:rPr lang="cs-CZ" sz="2400" b="1" dirty="0"/>
              <a:t>zužuje tepny svalů a mozku</a:t>
            </a:r>
          </a:p>
          <a:p>
            <a:r>
              <a:rPr lang="cs-CZ" sz="2400" b="1" dirty="0"/>
              <a:t>zvyšuje srdeční výdej a krevní tlak</a:t>
            </a:r>
          </a:p>
          <a:p>
            <a:r>
              <a:rPr lang="cs-CZ" sz="2400" b="1" dirty="0"/>
              <a:t>rozkládá tuky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ástupný symbol pro číslo snímku 3"/>
          <p:cNvSpPr txBox="1">
            <a:spLocks noGrp="1"/>
          </p:cNvSpPr>
          <p:nvPr/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C1C108D-99E1-4935-B19A-DC75CB88A413}" type="slidenum">
              <a:rPr lang="cs-CZ" sz="1400">
                <a:latin typeface="+mn-lt"/>
              </a:rPr>
              <a:pPr algn="r">
                <a:defRPr/>
              </a:pPr>
              <a:t>85</a:t>
            </a:fld>
            <a:endParaRPr lang="cs-CZ" sz="1400">
              <a:latin typeface="+mn-lt"/>
            </a:endParaRPr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4130"/>
            <a:ext cx="7772400" cy="769441"/>
          </a:xfrm>
        </p:spPr>
        <p:txBody>
          <a:bodyPr>
            <a:spAutoFit/>
          </a:bodyPr>
          <a:lstStyle/>
          <a:p>
            <a:r>
              <a:rPr lang="cs-CZ" noProof="1">
                <a:latin typeface="+mn-lt"/>
              </a:rPr>
              <a:t>Nadledviny - </a:t>
            </a:r>
            <a:r>
              <a:rPr lang="cs-CZ" dirty="0">
                <a:latin typeface="+mn-lt"/>
              </a:rPr>
              <a:t>Dřeň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>
            <a:off x="714348" y="2000240"/>
            <a:ext cx="739140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85000"/>
            </a:pPr>
            <a:r>
              <a:rPr lang="cs-CZ" sz="2400" b="1" dirty="0">
                <a:latin typeface="+mn-lt"/>
              </a:rPr>
              <a:t>Hypersekrece:</a:t>
            </a:r>
            <a:r>
              <a:rPr lang="cs-CZ" sz="2400" dirty="0">
                <a:latin typeface="+mn-lt"/>
              </a:rPr>
              <a:t> </a:t>
            </a:r>
            <a:r>
              <a:rPr lang="cs-CZ" sz="2400" b="1" dirty="0" err="1">
                <a:latin typeface="+mn-lt"/>
              </a:rPr>
              <a:t>feochromocytom</a:t>
            </a:r>
            <a:endParaRPr lang="cs-CZ" sz="2400" b="1" dirty="0">
              <a:latin typeface="+mn-lt"/>
            </a:endParaRP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"/>
            </a:pPr>
            <a:r>
              <a:rPr lang="cs-CZ" sz="2400" dirty="0">
                <a:latin typeface="+mn-lt"/>
              </a:rPr>
              <a:t>  hypertenze (záchvatová) </a:t>
            </a:r>
            <a:r>
              <a:rPr lang="cs-CZ" sz="2400" dirty="0">
                <a:latin typeface="+mn-lt"/>
                <a:sym typeface="Wingdings" pitchFamily="2" charset="2"/>
              </a:rPr>
              <a:t> </a:t>
            </a:r>
            <a:r>
              <a:rPr lang="cs-CZ" sz="2400" dirty="0">
                <a:latin typeface="+mn-lt"/>
              </a:rPr>
              <a:t>bolesti hlavy,    	nervozita, třes, úzkost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"/>
            </a:pPr>
            <a:r>
              <a:rPr lang="cs-CZ" sz="2400" dirty="0">
                <a:latin typeface="+mn-lt"/>
              </a:rPr>
              <a:t>  tachykardie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"/>
            </a:pPr>
            <a:r>
              <a:rPr lang="cs-CZ" sz="2400" dirty="0">
                <a:latin typeface="+mn-lt"/>
              </a:rPr>
              <a:t>  bledost, pot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"/>
            </a:pPr>
            <a:r>
              <a:rPr lang="cs-CZ" sz="2400" dirty="0">
                <a:latin typeface="+mn-lt"/>
              </a:rPr>
              <a:t>  v moči kyselina </a:t>
            </a:r>
            <a:r>
              <a:rPr lang="cs-CZ" sz="2400" dirty="0" err="1">
                <a:latin typeface="+mn-lt"/>
              </a:rPr>
              <a:t>vanilmandlová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/>
          <p:cNvSpPr txBox="1">
            <a:spLocks noGrp="1"/>
          </p:cNvSpPr>
          <p:nvPr/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29F551E-4729-4EC5-BE7D-BEF7F572DF78}" type="slidenum">
              <a:rPr lang="cs-CZ" sz="1400">
                <a:latin typeface="+mn-lt"/>
              </a:rPr>
              <a:pPr algn="r">
                <a:defRPr/>
              </a:pPr>
              <a:t>86</a:t>
            </a:fld>
            <a:endParaRPr lang="cs-CZ" sz="1400">
              <a:latin typeface="+mn-lt"/>
            </a:endParaRPr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4592"/>
            <a:ext cx="8229600" cy="769441"/>
          </a:xfrm>
        </p:spPr>
        <p:txBody>
          <a:bodyPr>
            <a:spAutoFit/>
          </a:bodyPr>
          <a:lstStyle/>
          <a:p>
            <a:r>
              <a:rPr lang="cs-CZ" dirty="0">
                <a:latin typeface="+mn-lt"/>
              </a:rPr>
              <a:t>Pohlavní hormony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800" b="1" dirty="0">
                <a:effectLst/>
              </a:rPr>
              <a:t>testosteron, estron, estradiol, progesteron</a:t>
            </a:r>
          </a:p>
          <a:p>
            <a:r>
              <a:rPr lang="cs-CZ" sz="2400" b="1" dirty="0">
                <a:effectLst/>
              </a:rPr>
              <a:t>zvýšená sekrece</a:t>
            </a:r>
            <a:r>
              <a:rPr lang="cs-CZ" sz="2400" dirty="0">
                <a:effectLst/>
              </a:rPr>
              <a:t> </a:t>
            </a:r>
          </a:p>
          <a:p>
            <a:pPr lvl="1"/>
            <a:r>
              <a:rPr lang="cs-CZ" sz="2000" dirty="0">
                <a:effectLst/>
              </a:rPr>
              <a:t>při diabetes </a:t>
            </a:r>
            <a:r>
              <a:rPr lang="cs-CZ" sz="2000" dirty="0" err="1">
                <a:effectLst/>
              </a:rPr>
              <a:t>mellitus</a:t>
            </a:r>
            <a:r>
              <a:rPr lang="cs-CZ" sz="2000" dirty="0">
                <a:effectLst/>
              </a:rPr>
              <a:t> (</a:t>
            </a:r>
            <a:r>
              <a:rPr lang="cs-CZ" sz="2000" dirty="0" err="1">
                <a:effectLst/>
              </a:rPr>
              <a:t>spillover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sy</a:t>
            </a:r>
            <a:r>
              <a:rPr lang="cs-CZ" sz="2000" dirty="0">
                <a:effectLst/>
              </a:rPr>
              <a:t> inzulinu)</a:t>
            </a:r>
          </a:p>
          <a:p>
            <a:pPr lvl="1"/>
            <a:r>
              <a:rPr lang="cs-CZ" sz="2000" dirty="0">
                <a:effectLst/>
              </a:rPr>
              <a:t>zvýšená sekrece při akromegalii (</a:t>
            </a:r>
            <a:r>
              <a:rPr lang="cs-CZ" sz="2000" dirty="0" err="1">
                <a:effectLst/>
              </a:rPr>
              <a:t>spillover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sy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IGF</a:t>
            </a:r>
            <a:r>
              <a:rPr lang="cs-CZ" sz="2000" dirty="0">
                <a:effectLst/>
              </a:rPr>
              <a:t> 1)</a:t>
            </a:r>
            <a:r>
              <a:rPr lang="cs-CZ" sz="2400" dirty="0">
                <a:effectLst/>
                <a:sym typeface="Wingdings" pitchFamily="2" charset="2"/>
              </a:rPr>
              <a:t>		</a:t>
            </a:r>
            <a:endParaRPr lang="cs-CZ" sz="1800" dirty="0">
              <a:effectLst/>
            </a:endParaRPr>
          </a:p>
          <a:p>
            <a:pPr lvl="1"/>
            <a:endParaRPr lang="cs-CZ" sz="800" dirty="0">
              <a:effectLst/>
            </a:endParaRPr>
          </a:p>
          <a:p>
            <a:pPr lvl="1"/>
            <a:r>
              <a:rPr lang="cs-CZ" sz="2000" dirty="0" err="1">
                <a:effectLst/>
              </a:rPr>
              <a:t>adrenogenitální</a:t>
            </a:r>
            <a:r>
              <a:rPr lang="cs-CZ" sz="2000" dirty="0">
                <a:effectLst/>
              </a:rPr>
              <a:t> </a:t>
            </a:r>
            <a:r>
              <a:rPr lang="cs-CZ" sz="2000" dirty="0" err="1">
                <a:effectLst/>
              </a:rPr>
              <a:t>sy</a:t>
            </a:r>
            <a:r>
              <a:rPr lang="cs-CZ" sz="2000" dirty="0">
                <a:effectLst/>
              </a:rPr>
              <a:t> (enzymatický blok tvorby kortizolu)  	</a:t>
            </a:r>
            <a:r>
              <a:rPr lang="cs-CZ" sz="2400" dirty="0">
                <a:effectLst/>
                <a:sym typeface="Wingdings" pitchFamily="2" charset="2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cs-CZ" sz="1800" b="1" dirty="0">
                <a:effectLst/>
              </a:rPr>
              <a:t>u žen</a:t>
            </a:r>
            <a:r>
              <a:rPr lang="cs-CZ" sz="1600" dirty="0">
                <a:effectLst/>
              </a:rPr>
              <a:t> </a:t>
            </a:r>
            <a:r>
              <a:rPr lang="cs-CZ" sz="1800" dirty="0">
                <a:effectLst/>
              </a:rPr>
              <a:t>hirsutismus, plešatost </a:t>
            </a:r>
          </a:p>
          <a:p>
            <a:pPr lvl="2">
              <a:buFont typeface="Wingdings" pitchFamily="2" charset="2"/>
              <a:buNone/>
            </a:pPr>
            <a:r>
              <a:rPr lang="cs-CZ" sz="1800" dirty="0">
                <a:effectLst/>
              </a:rPr>
              <a:t>	          omezený vývoj sekundárních ženských pohlavních znaků</a:t>
            </a:r>
          </a:p>
          <a:p>
            <a:pPr lvl="2">
              <a:buFont typeface="Wingdings" pitchFamily="2" charset="2"/>
              <a:buNone/>
            </a:pPr>
            <a:r>
              <a:rPr lang="cs-CZ" sz="1800" dirty="0">
                <a:effectLst/>
              </a:rPr>
              <a:t>              vyvinuté svaly</a:t>
            </a:r>
          </a:p>
          <a:p>
            <a:pPr lvl="2">
              <a:buFont typeface="Wingdings" pitchFamily="2" charset="2"/>
              <a:buChar char="Ø"/>
            </a:pPr>
            <a:r>
              <a:rPr lang="cs-CZ" sz="1800" b="1" dirty="0">
                <a:effectLst/>
              </a:rPr>
              <a:t>u mužů - </a:t>
            </a:r>
            <a:r>
              <a:rPr lang="cs-CZ" sz="1800" dirty="0">
                <a:effectLst/>
              </a:rPr>
              <a:t>předčasná puberta</a:t>
            </a:r>
          </a:p>
          <a:p>
            <a:pPr lvl="1">
              <a:buFont typeface="Wingdings" pitchFamily="2" charset="2"/>
              <a:buNone/>
            </a:pPr>
            <a:endParaRPr lang="cs-CZ" sz="2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838200"/>
          </a:xfrm>
        </p:spPr>
        <p:txBody>
          <a:bodyPr/>
          <a:lstStyle/>
          <a:p>
            <a:r>
              <a:rPr lang="cs-CZ" dirty="0"/>
              <a:t>Testosteron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00174"/>
            <a:ext cx="7686700" cy="4214818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   je produkován ve varlatech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sz="2400" b="1" dirty="0"/>
              <a:t>ovlivňuje vývoj pohlavních orgánů</a:t>
            </a:r>
          </a:p>
          <a:p>
            <a:r>
              <a:rPr lang="cs-CZ" sz="2400" b="1" dirty="0"/>
              <a:t>ovlivňuje sekundární pohlavní znaky</a:t>
            </a:r>
          </a:p>
          <a:p>
            <a:r>
              <a:rPr lang="cs-CZ" sz="2400" b="1" dirty="0"/>
              <a:t>zvyšuje syntézu bílkovin </a:t>
            </a:r>
          </a:p>
          <a:p>
            <a:r>
              <a:rPr lang="cs-CZ" sz="2400" b="1" dirty="0"/>
              <a:t>zesiluje tvorbu kostí</a:t>
            </a:r>
          </a:p>
          <a:p>
            <a:r>
              <a:rPr lang="cs-CZ" sz="2400" b="1" dirty="0"/>
              <a:t>zvyšuje růst svalové tkáně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46_14TestesHormoneCont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571500"/>
            <a:ext cx="5705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dirty="0"/>
              <a:t>Estrogeny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95400"/>
            <a:ext cx="8072494" cy="4991120"/>
          </a:xfrm>
        </p:spPr>
        <p:txBody>
          <a:bodyPr/>
          <a:lstStyle/>
          <a:p>
            <a:pPr>
              <a:buFont typeface="Wingdings" pitchFamily="2" charset="2"/>
              <a:buChar char=""/>
            </a:pPr>
            <a:r>
              <a:rPr lang="cs-CZ" sz="2800" b="1" dirty="0"/>
              <a:t>působí na vývoj ženských pohlavních znaků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zvyšují dráždivost děložního svalstva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navozují menstruační cyklus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podporují tvorbu mléka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ovlivňují tvorbu a ukládání tuků na bocích, na stehnech a na prsou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zadržují vodu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mají anabolický účinek (daleko menší než testosteron)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/>
              <a:t>ovlivňují ženské chování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110163" y="312420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28638"/>
            <a:ext cx="8229600" cy="641350"/>
          </a:xfrm>
          <a:noFill/>
          <a:ln/>
        </p:spPr>
        <p:txBody>
          <a:bodyPr>
            <a:spAutoFit/>
          </a:bodyPr>
          <a:lstStyle/>
          <a:p>
            <a:pPr eaLnBrk="1" hangingPunct="1"/>
            <a:r>
              <a:rPr lang="cs-CZ" sz="3600" b="0">
                <a:effectLst/>
              </a:rPr>
              <a:t>Hormony štítné žlázy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cs-CZ" sz="2800" dirty="0">
                <a:effectLst/>
              </a:rPr>
              <a:t>jsou peptidové povahy, ale navázaný iont jodu mění jejich chemické vlastnosti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cs-CZ" sz="900" dirty="0">
              <a:effectLst/>
            </a:endParaRP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tvoří se</a:t>
            </a:r>
            <a:r>
              <a:rPr lang="cs-CZ" dirty="0">
                <a:effectLst/>
              </a:rPr>
              <a:t> jako součást velké proteinové molekuly </a:t>
            </a:r>
            <a:r>
              <a:rPr lang="cs-CZ" dirty="0" err="1">
                <a:effectLst/>
              </a:rPr>
              <a:t>thyreoglobulinu</a:t>
            </a:r>
            <a:endParaRPr lang="cs-CZ" dirty="0">
              <a:effectLst/>
            </a:endParaRP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uchovávání </a:t>
            </a:r>
            <a:r>
              <a:rPr lang="cs-CZ" dirty="0">
                <a:effectLst/>
              </a:rPr>
              <a:t>extracelulárně ve folikulech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v podobě </a:t>
            </a:r>
            <a:r>
              <a:rPr lang="cs-CZ" dirty="0" err="1">
                <a:effectLst/>
              </a:rPr>
              <a:t>thyreoglobulinu</a:t>
            </a:r>
            <a:r>
              <a:rPr lang="cs-CZ" dirty="0">
                <a:effectLst/>
              </a:rPr>
              <a:t>, uvolňování podle potřeby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transport</a:t>
            </a:r>
            <a:r>
              <a:rPr lang="cs-CZ" dirty="0">
                <a:effectLst/>
              </a:rPr>
              <a:t> ve vazbě na bílkoviny (specifické i albumin)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receptory</a:t>
            </a:r>
            <a:r>
              <a:rPr lang="cs-CZ" dirty="0">
                <a:effectLst/>
              </a:rPr>
              <a:t> v buněčném jádře</a:t>
            </a:r>
          </a:p>
          <a:p>
            <a:pPr lvl="2" eaLnBrk="1" hangingPunct="1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cs-CZ" b="1" dirty="0">
                <a:effectLst/>
              </a:rPr>
              <a:t>po vazbě na receptor </a:t>
            </a:r>
            <a:r>
              <a:rPr lang="cs-CZ" sz="2800" dirty="0">
                <a:effectLst/>
              </a:rPr>
              <a:t>spouští transkripci DNA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Vaječník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8290" name="Picture 2" descr="http://media.novinky.cz/010/70103-top_foto2-faq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4739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dirty="0"/>
              <a:t>Progesteron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95400"/>
            <a:ext cx="8072494" cy="4991120"/>
          </a:xfrm>
        </p:spPr>
        <p:txBody>
          <a:bodyPr/>
          <a:lstStyle/>
          <a:p>
            <a:pPr>
              <a:buFont typeface="Wingdings" pitchFamily="2" charset="2"/>
              <a:buChar char=""/>
            </a:pPr>
            <a:r>
              <a:rPr lang="cs-CZ" sz="2800" b="1" dirty="0">
                <a:latin typeface="Arial Narrow" pitchFamily="34" charset="0"/>
              </a:rPr>
              <a:t>vzniká ve </a:t>
            </a:r>
            <a:r>
              <a:rPr lang="cs-CZ" sz="2800" b="1" dirty="0">
                <a:latin typeface="Arial" charset="0"/>
              </a:rPr>
              <a:t>žlutém tělísku</a:t>
            </a:r>
            <a:r>
              <a:rPr lang="cs-CZ" sz="2800" b="1" dirty="0">
                <a:latin typeface="Arial Narrow" pitchFamily="34" charset="0"/>
              </a:rPr>
              <a:t>, které zbude po vyplavení vajíčka do vejcovodu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>
                <a:latin typeface="Arial Narrow" pitchFamily="34" charset="0"/>
              </a:rPr>
              <a:t>působí na další fázi menstruačního cyklu - připravuje děložní sliznici k uhnízdění vajíčka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>
                <a:latin typeface="Arial Narrow" pitchFamily="34" charset="0"/>
              </a:rPr>
              <a:t>způsobuje růst mléčné žlázy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>
                <a:latin typeface="Arial Narrow" pitchFamily="34" charset="0"/>
              </a:rPr>
              <a:t>snižuje vliv estrogenů</a:t>
            </a:r>
          </a:p>
          <a:p>
            <a:pPr>
              <a:buFont typeface="Wingdings" pitchFamily="2" charset="2"/>
              <a:buChar char=""/>
            </a:pPr>
            <a:r>
              <a:rPr lang="cs-CZ" sz="2800" b="1" dirty="0">
                <a:latin typeface="Arial Narrow" pitchFamily="34" charset="0"/>
              </a:rPr>
              <a:t>zvyšuje tělesnou teplotu</a:t>
            </a:r>
          </a:p>
          <a:p>
            <a:pPr>
              <a:buFont typeface="Wingdings" pitchFamily="2" charset="2"/>
              <a:buChar char=""/>
            </a:pPr>
            <a:endParaRPr lang="cs-CZ" sz="2800" b="1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110163" y="312420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32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Ovulační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530725"/>
          </a:xfrm>
        </p:spPr>
        <p:txBody>
          <a:bodyPr/>
          <a:lstStyle/>
          <a:p>
            <a:r>
              <a:rPr lang="cs-CZ" sz="2400" dirty="0"/>
              <a:t>Cyklické změny produkce pohlavních hormonů – cyklické změny pohlavních orgánů</a:t>
            </a:r>
          </a:p>
          <a:p>
            <a:r>
              <a:rPr lang="cs-CZ" sz="2400" dirty="0"/>
              <a:t>Vaječníky procházejí ovulačním a děloha menstruačním cyklem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Folikulární fáze: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Ve vaječníku vzniká váček Graafův folikul, v němž je zralé vajíčko.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Asi 12. – 15. den po menstruaci je vajíčko uvolněno (ovulace ), je zachyceno nálevkou vejcovodu a postupuje do dělohy</a:t>
            </a:r>
          </a:p>
          <a:p>
            <a:pPr>
              <a:lnSpc>
                <a:spcPct val="90000"/>
              </a:lnSpc>
            </a:pPr>
            <a:r>
              <a:rPr lang="cs-CZ" sz="2400" dirty="0" err="1"/>
              <a:t>Luteální</a:t>
            </a:r>
            <a:r>
              <a:rPr lang="cs-CZ" sz="2400" dirty="0"/>
              <a:t> fáze: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Místo Graafova folikulu vzniká žluté tělísko.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Produkce progesteronu – v případě otěhotnění má vliv na průběh těhotenství, jinak žluté tělísko zaniká, vzniká nový Graafův folikul a nastupuje folikulární fáze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6_13FemaleRepro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286512" y="2643182"/>
            <a:ext cx="2428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Každý cyklus začne růst několik folikulů, ale jen jeden dozraje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57818" y="214290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cs-CZ" dirty="0"/>
              <a:t>	Hypotalamus uvolňuje </a:t>
            </a:r>
            <a:r>
              <a:rPr lang="cs-CZ" dirty="0" err="1"/>
              <a:t>GnRH</a:t>
            </a:r>
            <a:r>
              <a:rPr lang="cs-CZ" dirty="0"/>
              <a:t>, který stimuluje hypofýzu k produkci malého množství </a:t>
            </a:r>
            <a:r>
              <a:rPr lang="cs-CZ" dirty="0" err="1"/>
              <a:t>FSH</a:t>
            </a:r>
            <a:r>
              <a:rPr lang="cs-CZ" dirty="0"/>
              <a:t> a </a:t>
            </a:r>
            <a:r>
              <a:rPr lang="cs-CZ" dirty="0" err="1"/>
              <a:t>LH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429256" y="1714488"/>
            <a:ext cx="350046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cs-CZ" dirty="0"/>
              <a:t>	</a:t>
            </a:r>
            <a:r>
              <a:rPr lang="cs-CZ" dirty="0" err="1"/>
              <a:t>FSH</a:t>
            </a:r>
            <a:r>
              <a:rPr lang="cs-CZ" dirty="0"/>
              <a:t> stimuluje folikul k růstu, rovněž pomáhá </a:t>
            </a:r>
            <a:r>
              <a:rPr lang="cs-CZ" dirty="0" err="1"/>
              <a:t>LH</a:t>
            </a: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57818" y="3929066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cs-CZ" dirty="0"/>
              <a:t>	Buňky rostoucího folikulu začínají produkovat estrogen – během tzv. folikulární fáze dochází k mírnému nárůstu estrogenu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43372" y="357166"/>
            <a:ext cx="4572000" cy="23360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dirty="0"/>
              <a:t>	Nízká hladina estrogenu inhibuje hypofýzu, která tvoří málo </a:t>
            </a:r>
            <a:r>
              <a:rPr lang="cs-CZ" dirty="0" err="1"/>
              <a:t>FSH</a:t>
            </a:r>
            <a:r>
              <a:rPr lang="cs-CZ" dirty="0"/>
              <a:t> a </a:t>
            </a:r>
            <a:r>
              <a:rPr lang="cs-CZ" dirty="0" err="1"/>
              <a:t>LH</a:t>
            </a:r>
            <a:endParaRPr lang="cs-CZ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Rostoucí folikul ovšem produkuje stále větší množství estrogenů a následně se prudce zvyšuje i sekrece </a:t>
            </a:r>
            <a:r>
              <a:rPr lang="cs-CZ" dirty="0" err="1"/>
              <a:t>FSH</a:t>
            </a:r>
            <a:r>
              <a:rPr lang="cs-CZ" dirty="0"/>
              <a:t> a </a:t>
            </a:r>
            <a:r>
              <a:rPr lang="cs-CZ" dirty="0" err="1"/>
              <a:t>LH</a:t>
            </a:r>
            <a:endParaRPr lang="cs-CZ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Zatímco nízká koncentrace estrogenů inhibuje hypofýzu, vysoká koncentrace estrogenů ji stimuluje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29058" y="3143248"/>
            <a:ext cx="52149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Je možno vidět, jak pík estrogenů je následován </a:t>
            </a:r>
            <a:r>
              <a:rPr lang="cs-CZ" dirty="0" err="1"/>
              <a:t>píkem</a:t>
            </a:r>
            <a:r>
              <a:rPr lang="cs-CZ" dirty="0"/>
              <a:t> </a:t>
            </a:r>
            <a:r>
              <a:rPr lang="cs-CZ" dirty="0" err="1"/>
              <a:t>FSH</a:t>
            </a:r>
            <a:r>
              <a:rPr lang="cs-CZ" dirty="0"/>
              <a:t> a </a:t>
            </a:r>
            <a:r>
              <a:rPr lang="cs-CZ" dirty="0" err="1"/>
              <a:t>LH</a:t>
            </a:r>
            <a:r>
              <a:rPr lang="cs-CZ" dirty="0"/>
              <a:t>. Efekt je vyšší pro </a:t>
            </a:r>
            <a:r>
              <a:rPr lang="cs-CZ" dirty="0" err="1"/>
              <a:t>LH</a:t>
            </a:r>
            <a:r>
              <a:rPr lang="cs-CZ" dirty="0"/>
              <a:t>, neboť vysoká koncentrace estrogenů zvyšuje citlivost  </a:t>
            </a:r>
            <a:r>
              <a:rPr lang="cs-CZ" dirty="0" err="1"/>
              <a:t>LH</a:t>
            </a:r>
            <a:r>
              <a:rPr lang="cs-CZ" dirty="0"/>
              <a:t>-produkující buňky hypofýzy pro </a:t>
            </a:r>
            <a:r>
              <a:rPr lang="cs-CZ" dirty="0" err="1"/>
              <a:t>GnRH</a:t>
            </a:r>
            <a:endParaRPr lang="cs-CZ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Folikul nyní silně odpovídá na </a:t>
            </a:r>
            <a:r>
              <a:rPr lang="cs-CZ" dirty="0" err="1"/>
              <a:t>LH</a:t>
            </a:r>
            <a:r>
              <a:rPr lang="cs-CZ" dirty="0"/>
              <a:t>, buňky jsou citlivé na </a:t>
            </a:r>
            <a:r>
              <a:rPr lang="cs-CZ" dirty="0" err="1"/>
              <a:t>LH</a:t>
            </a:r>
            <a:r>
              <a:rPr lang="cs-CZ" dirty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Nastává pozitivní zpětná vazba: více estrogenů znamená více </a:t>
            </a:r>
            <a:r>
              <a:rPr lang="cs-CZ" dirty="0" err="1"/>
              <a:t>LH</a:t>
            </a:r>
            <a:r>
              <a:rPr lang="cs-CZ" dirty="0"/>
              <a:t>, více </a:t>
            </a:r>
            <a:r>
              <a:rPr lang="cs-CZ" dirty="0" err="1"/>
              <a:t>LH</a:t>
            </a:r>
            <a:r>
              <a:rPr lang="cs-CZ" dirty="0"/>
              <a:t> znamená růst folikulu a více estrogenů</a:t>
            </a:r>
          </a:p>
        </p:txBody>
      </p:sp>
      <p:pic>
        <p:nvPicPr>
          <p:cNvPr id="5" name="Picture 2" descr="46_13FemaleReproCycle"/>
          <p:cNvPicPr>
            <a:picLocks noChangeAspect="1" noChangeArrowheads="1"/>
          </p:cNvPicPr>
          <p:nvPr/>
        </p:nvPicPr>
        <p:blipFill>
          <a:blip r:embed="rId2" cstate="print"/>
          <a:srcRect t="12570" b="21249"/>
          <a:stretch>
            <a:fillRect/>
          </a:stretch>
        </p:blipFill>
        <p:spPr bwMode="auto">
          <a:xfrm>
            <a:off x="357158" y="357166"/>
            <a:ext cx="3962400" cy="56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57686" y="857232"/>
            <a:ext cx="4572000" cy="5327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Folikul se nachází u kraje ovaria. Asi den po vrcholu </a:t>
            </a:r>
            <a:r>
              <a:rPr lang="cs-CZ" dirty="0" err="1"/>
              <a:t>LH</a:t>
            </a:r>
            <a:r>
              <a:rPr lang="cs-CZ" dirty="0"/>
              <a:t> folikul praská a uvolňuje sekundární </a:t>
            </a:r>
            <a:r>
              <a:rPr lang="cs-CZ" dirty="0" err="1"/>
              <a:t>oocyt</a:t>
            </a:r>
            <a:r>
              <a:rPr lang="cs-CZ" dirty="0"/>
              <a:t>, nastává ovulace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Po ovulaci nastává </a:t>
            </a:r>
            <a:r>
              <a:rPr lang="cs-CZ" dirty="0" err="1"/>
              <a:t>luteální</a:t>
            </a:r>
            <a:r>
              <a:rPr lang="cs-CZ" dirty="0"/>
              <a:t> fáze, </a:t>
            </a:r>
            <a:r>
              <a:rPr lang="cs-CZ" dirty="0" err="1"/>
              <a:t>LH</a:t>
            </a:r>
            <a:r>
              <a:rPr lang="cs-CZ" dirty="0"/>
              <a:t> stimuluje prasklý folikul do přeměny v corpus </a:t>
            </a:r>
            <a:r>
              <a:rPr lang="cs-CZ" dirty="0" err="1"/>
              <a:t>luteum</a:t>
            </a:r>
            <a:endParaRPr lang="cs-CZ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Corpus </a:t>
            </a:r>
            <a:r>
              <a:rPr lang="cs-CZ" dirty="0" err="1"/>
              <a:t>luteum</a:t>
            </a:r>
            <a:r>
              <a:rPr lang="cs-CZ" dirty="0"/>
              <a:t> produkuje estrogeny a progesteron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Nastává negativní zpětná vazba:estrogeny a progesteron působí negativně na hypotalamus, který inhibuje adenohypofýzu v produkci </a:t>
            </a:r>
            <a:r>
              <a:rPr lang="cs-CZ" dirty="0" err="1"/>
              <a:t>FSH</a:t>
            </a:r>
            <a:r>
              <a:rPr lang="cs-CZ" dirty="0"/>
              <a:t> a </a:t>
            </a:r>
            <a:r>
              <a:rPr lang="cs-CZ" dirty="0" err="1"/>
              <a:t>LH</a:t>
            </a:r>
            <a:endParaRPr lang="cs-CZ" dirty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Corpus </a:t>
            </a:r>
            <a:r>
              <a:rPr lang="cs-CZ" dirty="0" err="1"/>
              <a:t>luteum</a:t>
            </a:r>
            <a:r>
              <a:rPr lang="cs-CZ" dirty="0"/>
              <a:t> degeneruje a hladina progesteronu a estrogenů prudce klesá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dirty="0"/>
              <a:t>	Tím se ruší negativní zpětná vazba, uvolňuje se činnost hypotalamu a nastává nový cyklus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3" name="Picture 2" descr="46_13FemaleReproCycle"/>
          <p:cNvPicPr>
            <a:picLocks noChangeAspect="1" noChangeArrowheads="1"/>
          </p:cNvPicPr>
          <p:nvPr/>
        </p:nvPicPr>
        <p:blipFill>
          <a:blip r:embed="rId2" cstate="print"/>
          <a:srcRect t="12570" b="21249"/>
          <a:stretch>
            <a:fillRect/>
          </a:stretch>
        </p:blipFill>
        <p:spPr bwMode="auto">
          <a:xfrm>
            <a:off x="357158" y="500042"/>
            <a:ext cx="3962400" cy="553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Hormonální kontrola u mužů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z mužských pohlavních hormonů, androgenů, je nejdůležitější testosteron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androgeny jsou steroidní hormony, které produkují tzv. </a:t>
            </a:r>
            <a:r>
              <a:rPr lang="cs-CZ" sz="2800" dirty="0" err="1"/>
              <a:t>Leydigovy</a:t>
            </a:r>
            <a:r>
              <a:rPr lang="cs-CZ" sz="2800" dirty="0"/>
              <a:t> buňky v </a:t>
            </a:r>
            <a:r>
              <a:rPr lang="cs-CZ" sz="2800" dirty="0" err="1"/>
              <a:t>testes</a:t>
            </a:r>
            <a:endParaRPr 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testosteron odpovídá za primární pohlavní znaky i za </a:t>
            </a:r>
            <a:r>
              <a:rPr lang="cs-CZ" sz="2800" dirty="0" err="1"/>
              <a:t>sekundarismy</a:t>
            </a:r>
            <a:r>
              <a:rPr lang="cs-CZ" sz="28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400" dirty="0"/>
              <a:t>prohloubení hlasu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/>
              <a:t>růst vousů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/>
              <a:t>růst svalů (androgeny stimulují syntézu proteinů)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Fertilizace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0433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sekundární </a:t>
            </a:r>
            <a:r>
              <a:rPr lang="cs-CZ" sz="2400" dirty="0" err="1"/>
              <a:t>oocyt</a:t>
            </a:r>
            <a:r>
              <a:rPr lang="cs-CZ" sz="2400" dirty="0"/>
              <a:t> je uvolněn z tzv. Graafova folikulu při ovulaci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oocyt</a:t>
            </a:r>
            <a:r>
              <a:rPr lang="cs-CZ" sz="2400" dirty="0"/>
              <a:t> je kryt </a:t>
            </a:r>
            <a:r>
              <a:rPr lang="cs-CZ" sz="2400" dirty="0" err="1"/>
              <a:t>granulózními</a:t>
            </a:r>
            <a:r>
              <a:rPr lang="cs-CZ" sz="2400" dirty="0"/>
              <a:t> buňkami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mezi </a:t>
            </a:r>
            <a:r>
              <a:rPr lang="cs-CZ" sz="2400" dirty="0" err="1"/>
              <a:t>granulózními</a:t>
            </a:r>
            <a:r>
              <a:rPr lang="cs-CZ" sz="2400" dirty="0"/>
              <a:t> buňkami a plazmatickou membránou je ještě vrstva, která se nazývá </a:t>
            </a:r>
            <a:r>
              <a:rPr lang="cs-CZ" sz="2400" dirty="0" err="1"/>
              <a:t>zona</a:t>
            </a:r>
            <a:r>
              <a:rPr lang="cs-CZ" sz="2400" dirty="0"/>
              <a:t> </a:t>
            </a:r>
            <a:r>
              <a:rPr lang="cs-CZ" sz="2400" dirty="0" err="1"/>
              <a:t>pellucida</a:t>
            </a:r>
            <a:endParaRPr lang="cs-CZ" sz="2400" dirty="0"/>
          </a:p>
        </p:txBody>
      </p:sp>
      <p:pic>
        <p:nvPicPr>
          <p:cNvPr id="119812" name="Picture 5" descr="6%20Penetrating%20the%20zona%20pelluc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89138"/>
            <a:ext cx="44434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4479925" y="5673725"/>
            <a:ext cx="441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/>
              <a:t>Proniknutí spermie do zona pellucida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Pankreas</a:t>
            </a:r>
          </a:p>
        </p:txBody>
      </p:sp>
      <p:pic>
        <p:nvPicPr>
          <p:cNvPr id="4" name="Picture 10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432706" cy="42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142976" y="592933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Většina má exokrinní funkci (enzymy zažívacího traktu). </a:t>
            </a:r>
            <a:br>
              <a:rPr lang="cs-CZ" b="1" dirty="0"/>
            </a:br>
            <a:r>
              <a:rPr lang="cs-CZ" b="1" dirty="0"/>
              <a:t>1%-2% endokrinní funkce - Langerhansovy ostrůvky</a:t>
            </a:r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r>
              <a:rPr lang="cs-CZ" dirty="0">
                <a:latin typeface="+mn-lt"/>
              </a:rPr>
              <a:t>Langerhansovy ostrůvky pankreatu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5562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cs-CZ" b="1" dirty="0"/>
              <a:t>Buňky </a:t>
            </a:r>
            <a:r>
              <a:rPr lang="cs-CZ" b="1" dirty="0">
                <a:solidFill>
                  <a:srgbClr val="FF5050"/>
                </a:solidFill>
              </a:rPr>
              <a:t>B (beta)</a:t>
            </a:r>
            <a:r>
              <a:rPr lang="cs-CZ" b="1" dirty="0"/>
              <a:t> produkují </a:t>
            </a:r>
            <a:r>
              <a:rPr lang="cs-CZ" sz="3600" b="1" dirty="0">
                <a:solidFill>
                  <a:schemeClr val="folHlink"/>
                </a:solidFill>
              </a:rPr>
              <a:t>inzulín</a:t>
            </a:r>
          </a:p>
          <a:p>
            <a:pPr>
              <a:lnSpc>
                <a:spcPct val="130000"/>
              </a:lnSpc>
            </a:pPr>
            <a:r>
              <a:rPr lang="cs-CZ" b="1" dirty="0"/>
              <a:t>Buňky </a:t>
            </a:r>
            <a:r>
              <a:rPr lang="cs-CZ" b="1" dirty="0">
                <a:solidFill>
                  <a:srgbClr val="FF5050"/>
                </a:solidFill>
              </a:rPr>
              <a:t>A (alfa)</a:t>
            </a:r>
            <a:r>
              <a:rPr lang="cs-CZ" b="1" dirty="0"/>
              <a:t> produkují </a:t>
            </a:r>
            <a:r>
              <a:rPr lang="cs-CZ" sz="3600" b="1" dirty="0" err="1">
                <a:solidFill>
                  <a:schemeClr val="folHlink"/>
                </a:solidFill>
              </a:rPr>
              <a:t>glukagon</a:t>
            </a: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130000"/>
              </a:lnSpc>
            </a:pPr>
            <a:r>
              <a:rPr lang="cs-CZ" b="1" dirty="0"/>
              <a:t>Buňky </a:t>
            </a:r>
            <a:r>
              <a:rPr lang="cs-CZ" b="1" dirty="0">
                <a:solidFill>
                  <a:srgbClr val="FF5050"/>
                </a:solidFill>
              </a:rPr>
              <a:t>D (delta)</a:t>
            </a:r>
            <a:r>
              <a:rPr lang="cs-CZ" b="1" dirty="0"/>
              <a:t> produkují </a:t>
            </a:r>
            <a:r>
              <a:rPr lang="cs-CZ" b="1" dirty="0" err="1">
                <a:solidFill>
                  <a:schemeClr val="folHlink"/>
                </a:solidFill>
              </a:rPr>
              <a:t>somatostatin</a:t>
            </a:r>
            <a:endParaRPr lang="cs-CZ" b="1" dirty="0">
              <a:solidFill>
                <a:schemeClr val="folHlink"/>
              </a:solidFill>
            </a:endParaRPr>
          </a:p>
          <a:p>
            <a:pPr>
              <a:lnSpc>
                <a:spcPct val="130000"/>
              </a:lnSpc>
            </a:pPr>
            <a:r>
              <a:rPr lang="cs-CZ" b="1" dirty="0"/>
              <a:t>Buňky</a:t>
            </a:r>
            <a:r>
              <a:rPr lang="cs-CZ" b="1" dirty="0">
                <a:solidFill>
                  <a:srgbClr val="FF5050"/>
                </a:solidFill>
              </a:rPr>
              <a:t> F</a:t>
            </a:r>
            <a:r>
              <a:rPr lang="cs-CZ" b="1" dirty="0"/>
              <a:t> produkují </a:t>
            </a:r>
            <a:r>
              <a:rPr lang="cs-CZ" b="1" dirty="0">
                <a:solidFill>
                  <a:schemeClr val="folHlink"/>
                </a:solidFill>
              </a:rPr>
              <a:t>pankreatický polypeptid (</a:t>
            </a:r>
            <a:r>
              <a:rPr lang="cs-CZ" b="1" dirty="0" err="1">
                <a:solidFill>
                  <a:schemeClr val="folHlink"/>
                </a:solidFill>
              </a:rPr>
              <a:t>PP</a:t>
            </a:r>
            <a:r>
              <a:rPr lang="cs-CZ" b="1" dirty="0">
                <a:solidFill>
                  <a:schemeClr val="folHlink"/>
                </a:solidFill>
              </a:rPr>
              <a:t>)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vor">
  <a:themeElements>
    <a:clrScheme name="Javor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3944</Words>
  <Application>Microsoft Office PowerPoint</Application>
  <PresentationFormat>Předvádění na obrazovce (4:3)</PresentationFormat>
  <Paragraphs>1003</Paragraphs>
  <Slides>119</Slides>
  <Notes>15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119</vt:i4>
      </vt:variant>
    </vt:vector>
  </HeadingPairs>
  <TitlesOfParts>
    <vt:vector size="121" baseType="lpstr">
      <vt:lpstr>Javor</vt:lpstr>
      <vt:lpstr>Fotografie</vt:lpstr>
      <vt:lpstr>Principy hormonální regulace Hormony hypofyzární, kůry nadledvin, štítné žlázy a pohlavní hormony </vt:lpstr>
      <vt:lpstr>Snímek 2</vt:lpstr>
      <vt:lpstr>Hormony - definice</vt:lpstr>
      <vt:lpstr>Hormony - dělení</vt:lpstr>
      <vt:lpstr>Snímek 5</vt:lpstr>
      <vt:lpstr>Snímek 6</vt:lpstr>
      <vt:lpstr>Snímek 7</vt:lpstr>
      <vt:lpstr>Snímek 8</vt:lpstr>
      <vt:lpstr>Hormony štítné žlázy</vt:lpstr>
      <vt:lpstr>Hormony steroidní povahy</vt:lpstr>
      <vt:lpstr>Snímek 11</vt:lpstr>
      <vt:lpstr>Účinky hormonů</vt:lpstr>
      <vt:lpstr>Rozdělení endokrinopatií</vt:lpstr>
      <vt:lpstr>Laboratorní diagnostika</vt:lpstr>
      <vt:lpstr>Endokrinní systémy</vt:lpstr>
      <vt:lpstr>Hypotalamus</vt:lpstr>
      <vt:lpstr>Hypotalamus</vt:lpstr>
      <vt:lpstr>Hypofýza - zadní lalok</vt:lpstr>
      <vt:lpstr>Hypofýza - přední lalok</vt:lpstr>
      <vt:lpstr>Růstový hormon</vt:lpstr>
      <vt:lpstr>Snímek 21</vt:lpstr>
      <vt:lpstr>Růstový hormon</vt:lpstr>
      <vt:lpstr>Růstový hormon</vt:lpstr>
      <vt:lpstr>Hypersekrece STH v  dětství</vt:lpstr>
      <vt:lpstr>Hypersekrece STH v  dospělosti</vt:lpstr>
      <vt:lpstr>Snímek 26</vt:lpstr>
      <vt:lpstr>Hyposekrece STH</vt:lpstr>
      <vt:lpstr>IGF-1</vt:lpstr>
      <vt:lpstr>Prolaktin</vt:lpstr>
      <vt:lpstr>Snímek 30</vt:lpstr>
      <vt:lpstr>Formy prolaktinu</vt:lpstr>
      <vt:lpstr>Formy prolaktinu</vt:lpstr>
      <vt:lpstr>Zvyšuje hladinu prolaktinu</vt:lpstr>
      <vt:lpstr>Patologické zvýšení hladiny prolaktinu</vt:lpstr>
      <vt:lpstr>Glandotropní hormony</vt:lpstr>
      <vt:lpstr>ACTH</vt:lpstr>
      <vt:lpstr>Snímek 37</vt:lpstr>
      <vt:lpstr>Gonadotropiny</vt:lpstr>
      <vt:lpstr>TSH</vt:lpstr>
      <vt:lpstr>Štítná žláza</vt:lpstr>
      <vt:lpstr>Účinek hormonů štítné žlázy</vt:lpstr>
      <vt:lpstr>Hormony štítné žlázy</vt:lpstr>
      <vt:lpstr>Hormony štítné žlázy</vt:lpstr>
      <vt:lpstr>T4 tyroxin (tetrajodtyronin)</vt:lpstr>
      <vt:lpstr>T3 trijodtyronin</vt:lpstr>
      <vt:lpstr>Regulace sekrece hormonů štítné žlázy</vt:lpstr>
      <vt:lpstr>Hypothalamo-pituitární-tyreoidální osa</vt:lpstr>
      <vt:lpstr>Hladina tyreoidálních hormonů</vt:lpstr>
      <vt:lpstr>Primární kongenitální hypothyreóza</vt:lpstr>
      <vt:lpstr>Primární kongenitální hypothyreóza</vt:lpstr>
      <vt:lpstr>Hypertyreóza</vt:lpstr>
      <vt:lpstr>Hashimotova thyreoditida </vt:lpstr>
      <vt:lpstr>Hypotyreóza</vt:lpstr>
      <vt:lpstr>Hypotyreóza</vt:lpstr>
      <vt:lpstr>Snímek 55</vt:lpstr>
      <vt:lpstr>Vyšetřování funkce  štítné žlázy</vt:lpstr>
      <vt:lpstr>Vyšetřování poruch funkce ŠŽ</vt:lpstr>
      <vt:lpstr>Vyšetřování poruch funkce ŠŽ</vt:lpstr>
      <vt:lpstr>Snímek 59</vt:lpstr>
      <vt:lpstr>Protilátky proti štítné žláze</vt:lpstr>
      <vt:lpstr>Typy protilátek</vt:lpstr>
      <vt:lpstr>Anti TPO</vt:lpstr>
      <vt:lpstr>Anti Tg</vt:lpstr>
      <vt:lpstr>Indikace k vyšetření Ab</vt:lpstr>
      <vt:lpstr>Thyroidální malignity</vt:lpstr>
      <vt:lpstr>Příštítná tělíska</vt:lpstr>
      <vt:lpstr>Příštítná tělíska</vt:lpstr>
      <vt:lpstr>Primární hyperparatyreóza</vt:lpstr>
      <vt:lpstr>Snímek 69</vt:lpstr>
      <vt:lpstr>Nadledviny</vt:lpstr>
      <vt:lpstr>Nadledviny</vt:lpstr>
      <vt:lpstr>Kortizol</vt:lpstr>
      <vt:lpstr>Onemocnění kůry nadledvinek</vt:lpstr>
      <vt:lpstr>Onemocnění kůry nadledvinek</vt:lpstr>
      <vt:lpstr>Kongenitální hyperplázie nadledvinek (Congenital adrenal hyperplasia = CAH) (Adrenogenitální syndrom)</vt:lpstr>
      <vt:lpstr>DEFICIT 21-HYDROXYLÁZY (6p) Kongenitální hyperplázie nadledvinek</vt:lpstr>
      <vt:lpstr>Hypofunkce kůry nadledvinek</vt:lpstr>
      <vt:lpstr>Addisonova  choroba </vt:lpstr>
      <vt:lpstr>Hyperfunkce kůry nadledvinek</vt:lpstr>
      <vt:lpstr>Cushingův  syndrom </vt:lpstr>
      <vt:lpstr>Aldosteron </vt:lpstr>
      <vt:lpstr>Snímek 82</vt:lpstr>
      <vt:lpstr>Dřeň nadledvin</vt:lpstr>
      <vt:lpstr>Dřeň nadledvin</vt:lpstr>
      <vt:lpstr>Nadledviny - Dřeň</vt:lpstr>
      <vt:lpstr>Pohlavní hormony</vt:lpstr>
      <vt:lpstr>Testosteron</vt:lpstr>
      <vt:lpstr>Snímek 88</vt:lpstr>
      <vt:lpstr>Estrogeny</vt:lpstr>
      <vt:lpstr>Vaječník</vt:lpstr>
      <vt:lpstr>Progesteron</vt:lpstr>
      <vt:lpstr>Ovulační cyklus</vt:lpstr>
      <vt:lpstr>Snímek 93</vt:lpstr>
      <vt:lpstr>Snímek 94</vt:lpstr>
      <vt:lpstr>Snímek 95</vt:lpstr>
      <vt:lpstr>Hormonální kontrola u mužů</vt:lpstr>
      <vt:lpstr>Fertilizace</vt:lpstr>
      <vt:lpstr>Pankreas</vt:lpstr>
      <vt:lpstr>Langerhansovy ostrůvky pankreatu</vt:lpstr>
      <vt:lpstr>Jaterní regulace glykémie</vt:lpstr>
      <vt:lpstr>Glukagon</vt:lpstr>
      <vt:lpstr>Glukagon</vt:lpstr>
      <vt:lpstr>Somatostatin </vt:lpstr>
      <vt:lpstr>Snímek 104</vt:lpstr>
      <vt:lpstr>Inzulín</vt:lpstr>
      <vt:lpstr>Snímek 106</vt:lpstr>
      <vt:lpstr>Inzulín a lipidový metabolismus</vt:lpstr>
      <vt:lpstr>Typy DM</vt:lpstr>
      <vt:lpstr>Diabetes mellitus</vt:lpstr>
      <vt:lpstr>Tkáňové hormony</vt:lpstr>
      <vt:lpstr>Hormony tkáňových žláz a jejich fce</vt:lpstr>
      <vt:lpstr>Snímek 112</vt:lpstr>
      <vt:lpstr>Snímek 113</vt:lpstr>
      <vt:lpstr>Snímek 114</vt:lpstr>
      <vt:lpstr>Snímek 115</vt:lpstr>
      <vt:lpstr>Snímek 116</vt:lpstr>
      <vt:lpstr>Snímek 117</vt:lpstr>
      <vt:lpstr>Snímek 118</vt:lpstr>
      <vt:lpstr>Snímek 119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vyšetření  v endokrinologii</dc:title>
  <dc:creator>Springer Drahomíra, doc. Ing. Ph.D.</dc:creator>
  <cp:lastModifiedBy>Ivan Šebesta</cp:lastModifiedBy>
  <cp:revision>115</cp:revision>
  <dcterms:created xsi:type="dcterms:W3CDTF">2009-11-03T09:02:33Z</dcterms:created>
  <dcterms:modified xsi:type="dcterms:W3CDTF">2020-01-10T11:51:34Z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91114@vfn.cz</vt:lpwstr>
  </property>
  <property fmtid="{D5CDD505-2E9C-101B-9397-08002B2CF9AE}" pid="5" name="MSIP_Label_2063cd7f-2d21-486a-9f29-9c1683fdd175_SetDate">
    <vt:lpwstr>2019-09-06T20:35:25.6980615Z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