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8803600" cy="41405175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392113" indent="650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784225" indent="13017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176338" indent="19526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568450" indent="2603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lickova Karin" initials="M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082"/>
    <a:srgbClr val="41618F"/>
    <a:srgbClr val="456F8B"/>
    <a:srgbClr val="336699"/>
    <a:srgbClr val="FFCC99"/>
    <a:srgbClr val="DDDDDD"/>
    <a:srgbClr val="500000"/>
    <a:srgbClr val="6000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>
        <p:scale>
          <a:sx n="40" d="100"/>
          <a:sy n="40" d="100"/>
        </p:scale>
        <p:origin x="-1122" y="2652"/>
      </p:cViewPr>
      <p:guideLst>
        <p:guide orient="horz" pos="6158"/>
        <p:guide pos="7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311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9" tIns="47764" rIns="95529" bIns="4776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30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9" tIns="47764" rIns="95529" bIns="4776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0738" y="733425"/>
            <a:ext cx="2605087" cy="3744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22813"/>
            <a:ext cx="4935537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9" tIns="47764" rIns="95529" bIns="47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Click to edit Master text styles</a:t>
            </a:r>
          </a:p>
          <a:p>
            <a:pPr lvl="1"/>
            <a:r>
              <a:rPr lang="en-US" altLang="cs-CZ" noProof="0" smtClean="0"/>
              <a:t>Second level</a:t>
            </a:r>
          </a:p>
          <a:p>
            <a:pPr lvl="2"/>
            <a:r>
              <a:rPr lang="en-US" altLang="cs-CZ" noProof="0" smtClean="0"/>
              <a:t>Third level</a:t>
            </a:r>
          </a:p>
          <a:p>
            <a:pPr lvl="3"/>
            <a:r>
              <a:rPr lang="en-US" altLang="cs-CZ" noProof="0" smtClean="0"/>
              <a:t>Fourth level</a:t>
            </a:r>
          </a:p>
          <a:p>
            <a:pPr lvl="4"/>
            <a:r>
              <a:rPr lang="en-US" altLang="cs-C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30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9" tIns="47764" rIns="95529" bIns="4776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364663"/>
            <a:ext cx="2930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9" tIns="47764" rIns="95529" bIns="4776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75E33A8-0023-424A-A6B8-1FC21A8716F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042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3921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7842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176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5684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1961617" algn="l" defTabSz="78464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3940" algn="l" defTabSz="78464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6263" algn="l" defTabSz="78464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8587" algn="l" defTabSz="78464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5" name="Zástupný symbol pro poznámky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 dirty="0">
              <a:latin typeface="Times New Roman" charset="0"/>
              <a:cs typeface="+mn-cs"/>
            </a:endParaRPr>
          </a:p>
        </p:txBody>
      </p:sp>
      <p:sp>
        <p:nvSpPr>
          <p:cNvPr id="3076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3CF2B1DD-C9E0-43F2-8E68-CD7E26A4DAE1}" type="slidenum">
              <a:rPr lang="en-US" altLang="cs-CZ" sz="1300" smtClean="0">
                <a:latin typeface="Times New Roman" pitchFamily="18" charset="0"/>
              </a:rPr>
              <a:pPr>
                <a:defRPr/>
              </a:pPr>
              <a:t>1</a:t>
            </a:fld>
            <a:endParaRPr lang="en-US" altLang="cs-CZ" sz="13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270" y="12862743"/>
            <a:ext cx="24483061" cy="8874677"/>
          </a:xfrm>
          <a:prstGeom prst="rect">
            <a:avLst/>
          </a:prstGeom>
        </p:spPr>
        <p:txBody>
          <a:bodyPr lIns="78465" tIns="39232" rIns="78465" bIns="39232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20542" y="23462634"/>
            <a:ext cx="20162520" cy="10581922"/>
          </a:xfrm>
          <a:prstGeom prst="rect">
            <a:avLst/>
          </a:prstGeom>
        </p:spPr>
        <p:txBody>
          <a:bodyPr lIns="78465" tIns="39232" rIns="78465" bIns="39232"/>
          <a:lstStyle>
            <a:lvl1pPr marL="0" indent="0" algn="ctr">
              <a:buNone/>
              <a:defRPr/>
            </a:lvl1pPr>
            <a:lvl2pPr marL="392323" indent="0" algn="ctr">
              <a:buNone/>
              <a:defRPr/>
            </a:lvl2pPr>
            <a:lvl3pPr marL="784647" indent="0" algn="ctr">
              <a:buNone/>
              <a:defRPr/>
            </a:lvl3pPr>
            <a:lvl4pPr marL="1176970" indent="0" algn="ctr">
              <a:buNone/>
              <a:defRPr/>
            </a:lvl4pPr>
            <a:lvl5pPr marL="1569293" indent="0" algn="ctr">
              <a:buNone/>
              <a:defRPr/>
            </a:lvl5pPr>
            <a:lvl6pPr marL="1961617" indent="0" algn="ctr">
              <a:buNone/>
              <a:defRPr/>
            </a:lvl6pPr>
            <a:lvl7pPr marL="2353940" indent="0" algn="ctr">
              <a:buNone/>
              <a:defRPr/>
            </a:lvl7pPr>
            <a:lvl8pPr marL="2746263" indent="0" algn="ctr">
              <a:buNone/>
              <a:defRPr/>
            </a:lvl8pPr>
            <a:lvl9pPr marL="3138587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82" y="1657826"/>
            <a:ext cx="25923240" cy="6900863"/>
          </a:xfrm>
          <a:prstGeom prst="rect">
            <a:avLst/>
          </a:prstGeom>
        </p:spPr>
        <p:txBody>
          <a:bodyPr lIns="78465" tIns="39232" rIns="78465" bIns="39232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40182" y="9660909"/>
            <a:ext cx="25923240" cy="27326397"/>
          </a:xfrm>
          <a:prstGeom prst="rect">
            <a:avLst/>
          </a:prstGeom>
        </p:spPr>
        <p:txBody>
          <a:bodyPr vert="eaVert" lIns="78465" tIns="39232" rIns="78465" bIns="39232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20882612" y="1657826"/>
            <a:ext cx="6480810" cy="35329480"/>
          </a:xfrm>
          <a:prstGeom prst="rect">
            <a:avLst/>
          </a:prstGeom>
        </p:spPr>
        <p:txBody>
          <a:bodyPr vert="eaVert" lIns="78465" tIns="39232" rIns="78465" bIns="39232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40181" y="1657826"/>
            <a:ext cx="19282410" cy="35329480"/>
          </a:xfrm>
          <a:prstGeom prst="rect">
            <a:avLst/>
          </a:prstGeom>
        </p:spPr>
        <p:txBody>
          <a:bodyPr vert="eaVert" lIns="78465" tIns="39232" rIns="78465" bIns="39232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82" y="1657826"/>
            <a:ext cx="25923240" cy="6900863"/>
          </a:xfrm>
          <a:prstGeom prst="rect">
            <a:avLst/>
          </a:prstGeom>
        </p:spPr>
        <p:txBody>
          <a:bodyPr lIns="78465" tIns="39232" rIns="78465" bIns="39232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0182" y="9660909"/>
            <a:ext cx="25923240" cy="27326397"/>
          </a:xfrm>
          <a:prstGeom prst="rect">
            <a:avLst/>
          </a:prstGeom>
        </p:spPr>
        <p:txBody>
          <a:bodyPr lIns="78465" tIns="39232" rIns="78465" bIns="39232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5284" y="26606060"/>
            <a:ext cx="24483061" cy="8224726"/>
          </a:xfrm>
          <a:prstGeom prst="rect">
            <a:avLst/>
          </a:prstGeom>
        </p:spPr>
        <p:txBody>
          <a:bodyPr lIns="78465" tIns="39232" rIns="78465" bIns="39232" anchor="t"/>
          <a:lstStyle>
            <a:lvl1pPr algn="l">
              <a:defRPr sz="34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75284" y="17548678"/>
            <a:ext cx="24483061" cy="9057382"/>
          </a:xfrm>
          <a:prstGeom prst="rect">
            <a:avLst/>
          </a:prstGeom>
        </p:spPr>
        <p:txBody>
          <a:bodyPr lIns="78465" tIns="39232" rIns="78465" bIns="39232" anchor="b"/>
          <a:lstStyle>
            <a:lvl1pPr marL="0" indent="0">
              <a:buNone/>
              <a:defRPr sz="1700"/>
            </a:lvl1pPr>
            <a:lvl2pPr marL="392323" indent="0">
              <a:buNone/>
              <a:defRPr sz="1500"/>
            </a:lvl2pPr>
            <a:lvl3pPr marL="784647" indent="0">
              <a:buNone/>
              <a:defRPr sz="1400"/>
            </a:lvl3pPr>
            <a:lvl4pPr marL="1176970" indent="0">
              <a:buNone/>
              <a:defRPr sz="1200"/>
            </a:lvl4pPr>
            <a:lvl5pPr marL="1569293" indent="0">
              <a:buNone/>
              <a:defRPr sz="1200"/>
            </a:lvl5pPr>
            <a:lvl6pPr marL="1961617" indent="0">
              <a:buNone/>
              <a:defRPr sz="1200"/>
            </a:lvl6pPr>
            <a:lvl7pPr marL="2353940" indent="0">
              <a:buNone/>
              <a:defRPr sz="1200"/>
            </a:lvl7pPr>
            <a:lvl8pPr marL="2746263" indent="0">
              <a:buNone/>
              <a:defRPr sz="1200"/>
            </a:lvl8pPr>
            <a:lvl9pPr marL="3138587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82" y="1657826"/>
            <a:ext cx="25923240" cy="6900863"/>
          </a:xfrm>
          <a:prstGeom prst="rect">
            <a:avLst/>
          </a:prstGeom>
        </p:spPr>
        <p:txBody>
          <a:bodyPr lIns="78465" tIns="39232" rIns="78465" bIns="39232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40181" y="9660909"/>
            <a:ext cx="12881610" cy="27326397"/>
          </a:xfrm>
          <a:prstGeom prst="rect">
            <a:avLst/>
          </a:prstGeom>
        </p:spPr>
        <p:txBody>
          <a:bodyPr lIns="78465" tIns="39232" rIns="78465" bIns="39232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481812" y="9660909"/>
            <a:ext cx="12881610" cy="27326397"/>
          </a:xfrm>
          <a:prstGeom prst="rect">
            <a:avLst/>
          </a:prstGeom>
        </p:spPr>
        <p:txBody>
          <a:bodyPr lIns="78465" tIns="39232" rIns="78465" bIns="39232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82" y="1657826"/>
            <a:ext cx="25923240" cy="6900863"/>
          </a:xfrm>
          <a:prstGeom prst="rect">
            <a:avLst/>
          </a:prstGeom>
        </p:spPr>
        <p:txBody>
          <a:bodyPr lIns="78465" tIns="39232" rIns="78465" bIns="39232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40182" y="9268542"/>
            <a:ext cx="12726591" cy="3862266"/>
          </a:xfrm>
          <a:prstGeom prst="rect">
            <a:avLst/>
          </a:prstGeom>
        </p:spPr>
        <p:txBody>
          <a:bodyPr lIns="78465" tIns="39232" rIns="78465" bIns="39232" anchor="b"/>
          <a:lstStyle>
            <a:lvl1pPr marL="0" indent="0">
              <a:buNone/>
              <a:defRPr sz="2100" b="1"/>
            </a:lvl1pPr>
            <a:lvl2pPr marL="392323" indent="0">
              <a:buNone/>
              <a:defRPr sz="1700" b="1"/>
            </a:lvl2pPr>
            <a:lvl3pPr marL="784647" indent="0">
              <a:buNone/>
              <a:defRPr sz="1500" b="1"/>
            </a:lvl3pPr>
            <a:lvl4pPr marL="1176970" indent="0">
              <a:buNone/>
              <a:defRPr sz="1400" b="1"/>
            </a:lvl4pPr>
            <a:lvl5pPr marL="1569293" indent="0">
              <a:buNone/>
              <a:defRPr sz="1400" b="1"/>
            </a:lvl5pPr>
            <a:lvl6pPr marL="1961617" indent="0">
              <a:buNone/>
              <a:defRPr sz="1400" b="1"/>
            </a:lvl6pPr>
            <a:lvl7pPr marL="2353940" indent="0">
              <a:buNone/>
              <a:defRPr sz="1400" b="1"/>
            </a:lvl7pPr>
            <a:lvl8pPr marL="2746263" indent="0">
              <a:buNone/>
              <a:defRPr sz="1400" b="1"/>
            </a:lvl8pPr>
            <a:lvl9pPr marL="3138587" indent="0">
              <a:buNone/>
              <a:defRPr sz="1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40182" y="13130809"/>
            <a:ext cx="12726591" cy="23856497"/>
          </a:xfrm>
          <a:prstGeom prst="rect">
            <a:avLst/>
          </a:prstGeom>
        </p:spPr>
        <p:txBody>
          <a:bodyPr lIns="78465" tIns="39232" rIns="78465" bIns="39232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4631830" y="9268542"/>
            <a:ext cx="12731591" cy="3862266"/>
          </a:xfrm>
          <a:prstGeom prst="rect">
            <a:avLst/>
          </a:prstGeom>
        </p:spPr>
        <p:txBody>
          <a:bodyPr lIns="78465" tIns="39232" rIns="78465" bIns="39232" anchor="b"/>
          <a:lstStyle>
            <a:lvl1pPr marL="0" indent="0">
              <a:buNone/>
              <a:defRPr sz="2100" b="1"/>
            </a:lvl1pPr>
            <a:lvl2pPr marL="392323" indent="0">
              <a:buNone/>
              <a:defRPr sz="1700" b="1"/>
            </a:lvl2pPr>
            <a:lvl3pPr marL="784647" indent="0">
              <a:buNone/>
              <a:defRPr sz="1500" b="1"/>
            </a:lvl3pPr>
            <a:lvl4pPr marL="1176970" indent="0">
              <a:buNone/>
              <a:defRPr sz="1400" b="1"/>
            </a:lvl4pPr>
            <a:lvl5pPr marL="1569293" indent="0">
              <a:buNone/>
              <a:defRPr sz="1400" b="1"/>
            </a:lvl5pPr>
            <a:lvl6pPr marL="1961617" indent="0">
              <a:buNone/>
              <a:defRPr sz="1400" b="1"/>
            </a:lvl6pPr>
            <a:lvl7pPr marL="2353940" indent="0">
              <a:buNone/>
              <a:defRPr sz="1400" b="1"/>
            </a:lvl7pPr>
            <a:lvl8pPr marL="2746263" indent="0">
              <a:buNone/>
              <a:defRPr sz="1400" b="1"/>
            </a:lvl8pPr>
            <a:lvl9pPr marL="3138587" indent="0">
              <a:buNone/>
              <a:defRPr sz="1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4631830" y="13130809"/>
            <a:ext cx="12731591" cy="23856497"/>
          </a:xfrm>
          <a:prstGeom prst="rect">
            <a:avLst/>
          </a:prstGeom>
        </p:spPr>
        <p:txBody>
          <a:bodyPr lIns="78465" tIns="39232" rIns="78465" bIns="39232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82" y="1657826"/>
            <a:ext cx="25923240" cy="6900863"/>
          </a:xfrm>
          <a:prstGeom prst="rect">
            <a:avLst/>
          </a:prstGeom>
        </p:spPr>
        <p:txBody>
          <a:bodyPr lIns="78465" tIns="39232" rIns="78465" bIns="39232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80" y="1648841"/>
            <a:ext cx="9476185" cy="7016176"/>
          </a:xfrm>
          <a:prstGeom prst="rect">
            <a:avLst/>
          </a:prstGeom>
        </p:spPr>
        <p:txBody>
          <a:bodyPr lIns="78465" tIns="39232" rIns="78465" bIns="39232" anchor="b"/>
          <a:lstStyle>
            <a:lvl1pPr algn="l">
              <a:defRPr sz="17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61410" y="1648841"/>
            <a:ext cx="16102013" cy="35338466"/>
          </a:xfrm>
          <a:prstGeom prst="rect">
            <a:avLst/>
          </a:prstGeom>
        </p:spPr>
        <p:txBody>
          <a:bodyPr lIns="78465" tIns="39232" rIns="78465" bIns="39232"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40180" y="8665015"/>
            <a:ext cx="9476185" cy="28322290"/>
          </a:xfrm>
          <a:prstGeom prst="rect">
            <a:avLst/>
          </a:prstGeom>
        </p:spPr>
        <p:txBody>
          <a:bodyPr lIns="78465" tIns="39232" rIns="78465" bIns="39232"/>
          <a:lstStyle>
            <a:lvl1pPr marL="0" indent="0">
              <a:buNone/>
              <a:defRPr sz="1200"/>
            </a:lvl1pPr>
            <a:lvl2pPr marL="392323" indent="0">
              <a:buNone/>
              <a:defRPr sz="1000"/>
            </a:lvl2pPr>
            <a:lvl3pPr marL="784647" indent="0">
              <a:buNone/>
              <a:defRPr sz="900"/>
            </a:lvl3pPr>
            <a:lvl4pPr marL="1176970" indent="0">
              <a:buNone/>
              <a:defRPr sz="800"/>
            </a:lvl4pPr>
            <a:lvl5pPr marL="1569293" indent="0">
              <a:buNone/>
              <a:defRPr sz="800"/>
            </a:lvl5pPr>
            <a:lvl6pPr marL="1961617" indent="0">
              <a:buNone/>
              <a:defRPr sz="800"/>
            </a:lvl6pPr>
            <a:lvl7pPr marL="2353940" indent="0">
              <a:buNone/>
              <a:defRPr sz="800"/>
            </a:lvl7pPr>
            <a:lvl8pPr marL="2746263" indent="0">
              <a:buNone/>
              <a:defRPr sz="800"/>
            </a:lvl8pPr>
            <a:lvl9pPr marL="3138587" indent="0">
              <a:buNone/>
              <a:defRPr sz="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5706" y="28984221"/>
            <a:ext cx="17282160" cy="3420480"/>
          </a:xfrm>
          <a:prstGeom prst="rect">
            <a:avLst/>
          </a:prstGeom>
        </p:spPr>
        <p:txBody>
          <a:bodyPr lIns="78465" tIns="39232" rIns="78465" bIns="39232" anchor="b"/>
          <a:lstStyle>
            <a:lvl1pPr algn="l">
              <a:defRPr sz="17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645706" y="3699032"/>
            <a:ext cx="17282160" cy="24843405"/>
          </a:xfrm>
          <a:prstGeom prst="rect">
            <a:avLst/>
          </a:prstGeom>
        </p:spPr>
        <p:txBody>
          <a:bodyPr lIns="78465" tIns="39232" rIns="78465" bIns="39232"/>
          <a:lstStyle>
            <a:lvl1pPr marL="0" indent="0">
              <a:buNone/>
              <a:defRPr sz="2700"/>
            </a:lvl1pPr>
            <a:lvl2pPr marL="392323" indent="0">
              <a:buNone/>
              <a:defRPr sz="2400"/>
            </a:lvl2pPr>
            <a:lvl3pPr marL="784647" indent="0">
              <a:buNone/>
              <a:defRPr sz="2100"/>
            </a:lvl3pPr>
            <a:lvl4pPr marL="1176970" indent="0">
              <a:buNone/>
              <a:defRPr sz="1700"/>
            </a:lvl4pPr>
            <a:lvl5pPr marL="1569293" indent="0">
              <a:buNone/>
              <a:defRPr sz="1700"/>
            </a:lvl5pPr>
            <a:lvl6pPr marL="1961617" indent="0">
              <a:buNone/>
              <a:defRPr sz="1700"/>
            </a:lvl6pPr>
            <a:lvl7pPr marL="2353940" indent="0">
              <a:buNone/>
              <a:defRPr sz="1700"/>
            </a:lvl7pPr>
            <a:lvl8pPr marL="2746263" indent="0">
              <a:buNone/>
              <a:defRPr sz="1700"/>
            </a:lvl8pPr>
            <a:lvl9pPr marL="3138587" indent="0">
              <a:buNone/>
              <a:defRPr sz="17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45706" y="32404703"/>
            <a:ext cx="17282160" cy="4859657"/>
          </a:xfrm>
          <a:prstGeom prst="rect">
            <a:avLst/>
          </a:prstGeom>
        </p:spPr>
        <p:txBody>
          <a:bodyPr lIns="78465" tIns="39232" rIns="78465" bIns="39232"/>
          <a:lstStyle>
            <a:lvl1pPr marL="0" indent="0">
              <a:buNone/>
              <a:defRPr sz="1200"/>
            </a:lvl1pPr>
            <a:lvl2pPr marL="392323" indent="0">
              <a:buNone/>
              <a:defRPr sz="1000"/>
            </a:lvl2pPr>
            <a:lvl3pPr marL="784647" indent="0">
              <a:buNone/>
              <a:defRPr sz="900"/>
            </a:lvl3pPr>
            <a:lvl4pPr marL="1176970" indent="0">
              <a:buNone/>
              <a:defRPr sz="800"/>
            </a:lvl4pPr>
            <a:lvl5pPr marL="1569293" indent="0">
              <a:buNone/>
              <a:defRPr sz="800"/>
            </a:lvl5pPr>
            <a:lvl6pPr marL="1961617" indent="0">
              <a:buNone/>
              <a:defRPr sz="800"/>
            </a:lvl6pPr>
            <a:lvl7pPr marL="2353940" indent="0">
              <a:buNone/>
              <a:defRPr sz="800"/>
            </a:lvl7pPr>
            <a:lvl8pPr marL="2746263" indent="0">
              <a:buNone/>
              <a:defRPr sz="800"/>
            </a:lvl8pPr>
            <a:lvl9pPr marL="3138587" indent="0">
              <a:buNone/>
              <a:defRPr sz="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392323" algn="ctr" defTabSz="277078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6pPr>
      <a:lvl7pPr marL="784647" algn="ctr" defTabSz="277078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7pPr>
      <a:lvl8pPr marL="1176970" algn="ctr" defTabSz="277078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8pPr>
      <a:lvl9pPr marL="1569293" algn="ctr" defTabSz="277078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9pPr>
    </p:titleStyle>
    <p:bodyStyle>
      <a:lvl1pPr marL="1036638" indent="-1036638" algn="l" defTabSz="2770188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249488" indent="-865188" algn="l" defTabSz="2770188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ＭＳ Ｐゴシック" charset="0"/>
        </a:defRPr>
      </a:lvl2pPr>
      <a:lvl3pPr marL="3462338" indent="-690563" algn="l" defTabSz="2770188" rtl="0" eaLnBrk="0" fontAlgn="base" hangingPunct="0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  <a:ea typeface="ＭＳ Ｐゴシック" charset="0"/>
        </a:defRPr>
      </a:lvl3pPr>
      <a:lvl4pPr marL="4851400" indent="-695325" algn="l" defTabSz="2770188" rtl="0" eaLnBrk="0" fontAlgn="base" hangingPunct="0">
        <a:spcBef>
          <a:spcPct val="20000"/>
        </a:spcBef>
        <a:spcAft>
          <a:spcPct val="0"/>
        </a:spcAft>
        <a:buChar char="–"/>
        <a:defRPr sz="5900">
          <a:solidFill>
            <a:schemeClr val="tx1"/>
          </a:solidFill>
          <a:latin typeface="+mn-lt"/>
          <a:ea typeface="ＭＳ Ｐゴシック" charset="0"/>
        </a:defRPr>
      </a:lvl4pPr>
      <a:lvl5pPr marL="6235700" indent="-690563" algn="l" defTabSz="2770188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  <a:ea typeface="ＭＳ Ｐゴシック" charset="0"/>
        </a:defRPr>
      </a:lvl5pPr>
      <a:lvl6pPr marL="6628629" indent="-692015" algn="l" defTabSz="2770783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6pPr>
      <a:lvl7pPr marL="7020953" indent="-692015" algn="l" defTabSz="2770783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7pPr>
      <a:lvl8pPr marL="7413276" indent="-692015" algn="l" defTabSz="2770783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8pPr>
      <a:lvl9pPr marL="7805599" indent="-692015" algn="l" defTabSz="2770783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2323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4647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6970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9293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617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3940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6263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8587" algn="l" defTabSz="7846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5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7"/>
          <p:cNvSpPr txBox="1">
            <a:spLocks noChangeArrowheads="1"/>
          </p:cNvSpPr>
          <p:nvPr/>
        </p:nvSpPr>
        <p:spPr bwMode="auto">
          <a:xfrm>
            <a:off x="1962571" y="25122187"/>
            <a:ext cx="25254865" cy="30480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  <a:extLst/>
        </p:spPr>
        <p:txBody>
          <a:bodyPr lIns="219701" tIns="219701" rIns="219701" bIns="219701"/>
          <a:lstStyle>
            <a:lvl1pPr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s-CZ" altLang="cs-CZ" sz="38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VÝSLEDKY</a:t>
            </a:r>
            <a:endParaRPr lang="en-US" altLang="cs-CZ" sz="3800" dirty="0" smtClean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cs-CZ" sz="2800" dirty="0" err="1"/>
              <a:t>Kryoprecipitát</a:t>
            </a:r>
            <a:r>
              <a:rPr lang="en-US" altLang="cs-CZ" sz="2800" dirty="0"/>
              <a:t> </a:t>
            </a:r>
            <a:r>
              <a:rPr lang="en-US" altLang="cs-CZ" sz="2800" dirty="0" err="1"/>
              <a:t>byl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prokázán</a:t>
            </a:r>
            <a:r>
              <a:rPr lang="en-US" altLang="cs-CZ" sz="2800" dirty="0"/>
              <a:t> v 2</a:t>
            </a:r>
            <a:r>
              <a:rPr lang="cs-CZ" altLang="cs-CZ" sz="2800" dirty="0"/>
              <a:t>3</a:t>
            </a:r>
            <a:r>
              <a:rPr lang="en-US" altLang="cs-CZ" sz="2800" dirty="0"/>
              <a:t> </a:t>
            </a:r>
            <a:r>
              <a:rPr lang="cs-CZ" altLang="cs-CZ" sz="2800" dirty="0" smtClean="0"/>
              <a:t>vyšetřovaných vzorcích</a:t>
            </a:r>
            <a:r>
              <a:rPr lang="en-US" altLang="cs-CZ" sz="2800" dirty="0" smtClean="0"/>
              <a:t> </a:t>
            </a:r>
            <a:r>
              <a:rPr lang="en-US" altLang="cs-CZ" sz="2800" dirty="0"/>
              <a:t>(</a:t>
            </a:r>
            <a:r>
              <a:rPr lang="cs-CZ" altLang="cs-CZ" sz="2800" dirty="0"/>
              <a:t>2</a:t>
            </a:r>
            <a:r>
              <a:rPr lang="en-US" altLang="cs-CZ" sz="2800" dirty="0"/>
              <a:t>5%). </a:t>
            </a:r>
            <a:r>
              <a:rPr lang="cs-CZ" altLang="cs-CZ" sz="2800" dirty="0" smtClean="0"/>
              <a:t>Pozitivní r</a:t>
            </a:r>
            <a:r>
              <a:rPr lang="en-US" altLang="cs-CZ" sz="2800" dirty="0" err="1" smtClean="0"/>
              <a:t>ozdíly</a:t>
            </a:r>
            <a:r>
              <a:rPr lang="en-US" altLang="cs-CZ" sz="2800" dirty="0" smtClean="0"/>
              <a:t> </a:t>
            </a:r>
            <a:r>
              <a:rPr lang="en-US" altLang="cs-CZ" sz="2800" dirty="0"/>
              <a:t>v </a:t>
            </a:r>
            <a:r>
              <a:rPr lang="en-US" altLang="cs-CZ" sz="2800" dirty="0" err="1"/>
              <a:t>koncentracích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imunoglobulinů</a:t>
            </a:r>
            <a:r>
              <a:rPr lang="en-US" altLang="cs-CZ" sz="2800" dirty="0"/>
              <a:t> v </a:t>
            </a:r>
            <a:r>
              <a:rPr lang="en-US" altLang="cs-CZ" sz="2800" dirty="0" err="1"/>
              <a:t>párových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vzorcích</a:t>
            </a:r>
            <a:r>
              <a:rPr lang="en-US" altLang="cs-CZ" sz="2800" dirty="0"/>
              <a:t> (</a:t>
            </a:r>
            <a:r>
              <a:rPr lang="en-US" altLang="cs-CZ" sz="2800" dirty="0" err="1"/>
              <a:t>vzorek</a:t>
            </a:r>
            <a:r>
              <a:rPr lang="en-US" altLang="cs-CZ" sz="2800" dirty="0"/>
              <a:t> </a:t>
            </a:r>
            <a:r>
              <a:rPr lang="en-US" altLang="cs-CZ" sz="2800" dirty="0" err="1" smtClean="0"/>
              <a:t>séra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versus </a:t>
            </a:r>
            <a:r>
              <a:rPr lang="en-US" altLang="cs-CZ" sz="2800" dirty="0" err="1" smtClean="0"/>
              <a:t>vzorek</a:t>
            </a:r>
            <a:r>
              <a:rPr lang="en-US" altLang="cs-CZ" sz="2800" dirty="0" smtClean="0"/>
              <a:t> </a:t>
            </a:r>
            <a:r>
              <a:rPr lang="en-US" altLang="cs-CZ" sz="2800" dirty="0" err="1"/>
              <a:t>supernatantu</a:t>
            </a:r>
            <a:r>
              <a:rPr lang="en-US" altLang="cs-CZ" sz="2800" dirty="0"/>
              <a:t>) </a:t>
            </a:r>
            <a:r>
              <a:rPr lang="en-US" altLang="cs-CZ" sz="2800" dirty="0" err="1"/>
              <a:t>byly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naměřeny</a:t>
            </a:r>
            <a:r>
              <a:rPr lang="en-US" altLang="cs-CZ" sz="2800" dirty="0"/>
              <a:t> v </a:t>
            </a:r>
            <a:r>
              <a:rPr lang="cs-CZ" altLang="cs-CZ" sz="2800" dirty="0" smtClean="0"/>
              <a:t>11</a:t>
            </a:r>
            <a:r>
              <a:rPr lang="en-US" altLang="cs-CZ" sz="2800" dirty="0" smtClean="0"/>
              <a:t> </a:t>
            </a:r>
            <a:r>
              <a:rPr lang="en-US" altLang="cs-CZ" sz="2800" dirty="0" err="1"/>
              <a:t>případech</a:t>
            </a:r>
            <a:r>
              <a:rPr lang="en-US" altLang="cs-CZ" sz="2800" dirty="0"/>
              <a:t>. </a:t>
            </a:r>
            <a:r>
              <a:rPr lang="en-US" altLang="cs-CZ" sz="2800" dirty="0" err="1"/>
              <a:t>Ve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všech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těchto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vzorcích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byl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prokázán</a:t>
            </a:r>
            <a:r>
              <a:rPr lang="en-US" altLang="cs-CZ" sz="2800" dirty="0"/>
              <a:t> </a:t>
            </a:r>
            <a:r>
              <a:rPr lang="en-US" altLang="cs-CZ" sz="2800" dirty="0" err="1"/>
              <a:t>kryoglobulin</a:t>
            </a:r>
            <a:r>
              <a:rPr lang="en-US" altLang="cs-CZ" sz="2800" dirty="0"/>
              <a:t> </a:t>
            </a:r>
            <a:r>
              <a:rPr lang="en-US" altLang="cs-CZ" sz="2800" dirty="0" smtClean="0"/>
              <a:t>1.</a:t>
            </a:r>
            <a:r>
              <a:rPr lang="cs-CZ" altLang="cs-CZ" sz="2800" dirty="0" smtClean="0"/>
              <a:t> </a:t>
            </a:r>
            <a:r>
              <a:rPr lang="en-US" altLang="cs-CZ" sz="2800" dirty="0" err="1" smtClean="0"/>
              <a:t>nebo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2</a:t>
            </a:r>
            <a:r>
              <a:rPr lang="en-US" altLang="cs-CZ" sz="2800" dirty="0" smtClean="0"/>
              <a:t>. </a:t>
            </a:r>
            <a:r>
              <a:rPr lang="en-US" altLang="cs-CZ" sz="2800" dirty="0" err="1"/>
              <a:t>typu</a:t>
            </a:r>
            <a:r>
              <a:rPr lang="en-US" altLang="cs-CZ" sz="2800" dirty="0"/>
              <a:t> v </a:t>
            </a:r>
            <a:r>
              <a:rPr lang="en-US" altLang="cs-CZ" sz="2800" dirty="0" err="1"/>
              <a:t>kryoprecipitátu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následnou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imunofixací</a:t>
            </a:r>
            <a:r>
              <a:rPr lang="en-US" altLang="cs-CZ" sz="2800" dirty="0"/>
              <a:t>. </a:t>
            </a:r>
            <a:endParaRPr lang="cs-CZ" altLang="cs-CZ" sz="2800" dirty="0" smtClean="0"/>
          </a:p>
          <a:p>
            <a:pPr marL="0" indent="0">
              <a:buNone/>
            </a:pPr>
            <a:r>
              <a:rPr lang="en-US" altLang="cs-CZ" sz="2800" dirty="0" err="1" smtClean="0"/>
              <a:t>Ve</a:t>
            </a:r>
            <a:r>
              <a:rPr lang="en-US" altLang="cs-CZ" sz="2800" dirty="0" smtClean="0"/>
              <a:t> </a:t>
            </a:r>
            <a:r>
              <a:rPr lang="en-US" altLang="cs-CZ" sz="2800" dirty="0" err="1"/>
              <a:t>zbývajících</a:t>
            </a:r>
            <a:r>
              <a:rPr lang="en-US" altLang="cs-CZ" sz="2800" dirty="0"/>
              <a:t> 13 </a:t>
            </a:r>
            <a:r>
              <a:rPr lang="en-US" altLang="cs-CZ" sz="2800" dirty="0" err="1"/>
              <a:t>vzorcích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kryoprecipitátu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kryoglobulin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prokázán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imunofixací</a:t>
            </a:r>
            <a:r>
              <a:rPr lang="en-US" altLang="cs-CZ" sz="2800" dirty="0"/>
              <a:t> </a:t>
            </a:r>
            <a:r>
              <a:rPr lang="en-US" altLang="cs-CZ" sz="2800" dirty="0" err="1" smtClean="0"/>
              <a:t>nebyl</a:t>
            </a:r>
            <a:r>
              <a:rPr lang="cs-CZ" altLang="cs-CZ" sz="2800" dirty="0" smtClean="0"/>
              <a:t>, stejně jako nebyl prokázán rozdíl v párových vzorcích</a:t>
            </a:r>
            <a:r>
              <a:rPr lang="en-US" altLang="cs-CZ" sz="2800" dirty="0" smtClean="0"/>
              <a:t>.</a:t>
            </a:r>
            <a:r>
              <a:rPr lang="cs-CZ" altLang="cs-CZ" sz="2800" dirty="0" smtClean="0"/>
              <a:t> </a:t>
            </a:r>
            <a:r>
              <a:rPr lang="cs-CZ" sz="2800" dirty="0" smtClean="0"/>
              <a:t>Výsledky ve skupině s naměřeným rozdílem koncentrací jsou spolu s výsledky </a:t>
            </a:r>
            <a:r>
              <a:rPr lang="cs-CZ" sz="2800" dirty="0" err="1" smtClean="0"/>
              <a:t>imunofixace</a:t>
            </a:r>
            <a:r>
              <a:rPr lang="cs-CZ" sz="2800" dirty="0" smtClean="0"/>
              <a:t> shrnuty v tabulce č.2.</a:t>
            </a:r>
            <a:endParaRPr lang="en-US" altLang="cs-CZ" sz="2800" dirty="0" smtClean="0"/>
          </a:p>
          <a:p>
            <a:pPr>
              <a:defRPr/>
            </a:pPr>
            <a:endParaRPr lang="en-US" altLang="cs-CZ" sz="2800" dirty="0" smtClean="0"/>
          </a:p>
          <a:p>
            <a:pPr>
              <a:defRPr/>
            </a:pPr>
            <a:endParaRPr lang="en-US" altLang="cs-CZ" sz="1400" dirty="0" smtClean="0">
              <a:cs typeface="Arial" pitchFamily="34" charset="0"/>
            </a:endParaRPr>
          </a:p>
        </p:txBody>
      </p:sp>
      <p:sp>
        <p:nvSpPr>
          <p:cNvPr id="1030" name="Text Box 58"/>
          <p:cNvSpPr txBox="1">
            <a:spLocks noChangeArrowheads="1"/>
          </p:cNvSpPr>
          <p:nvPr/>
        </p:nvSpPr>
        <p:spPr bwMode="auto">
          <a:xfrm>
            <a:off x="1962571" y="5150016"/>
            <a:ext cx="25286950" cy="69342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  <a:extLst/>
        </p:spPr>
        <p:txBody>
          <a:bodyPr lIns="219701" tIns="219701" rIns="219701" bIns="219701"/>
          <a:lstStyle>
            <a:lvl1pPr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s-CZ" altLang="cs-CZ" sz="38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ÚVOD A CÍL STUDIE</a:t>
            </a:r>
            <a:endParaRPr lang="en-US" altLang="cs-CZ" sz="3800" dirty="0" smtClean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altLang="cs-CZ" sz="2800" dirty="0" err="1">
                <a:cs typeface="Arial" pitchFamily="34" charset="0"/>
              </a:rPr>
              <a:t>Kryoglobuliny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jsou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sérové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imunoglobuliny</a:t>
            </a:r>
            <a:r>
              <a:rPr lang="en-US" altLang="cs-CZ" sz="2800" dirty="0">
                <a:cs typeface="Arial" pitchFamily="34" charset="0"/>
              </a:rPr>
              <a:t>, </a:t>
            </a:r>
            <a:r>
              <a:rPr lang="en-US" altLang="cs-CZ" sz="2800" dirty="0" err="1">
                <a:cs typeface="Arial" pitchFamily="34" charset="0"/>
              </a:rPr>
              <a:t>které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precipitují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při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teplotách</a:t>
            </a:r>
            <a:r>
              <a:rPr lang="en-US" altLang="cs-CZ" sz="2800" dirty="0">
                <a:cs typeface="Arial" pitchFamily="34" charset="0"/>
              </a:rPr>
              <a:t> &lt;</a:t>
            </a:r>
            <a:r>
              <a:rPr lang="cs-CZ" altLang="cs-CZ" sz="2800" dirty="0">
                <a:cs typeface="Arial" pitchFamily="34" charset="0"/>
              </a:rPr>
              <a:t> </a:t>
            </a:r>
            <a:r>
              <a:rPr lang="en-US" altLang="cs-CZ" sz="2800" dirty="0">
                <a:cs typeface="Arial" pitchFamily="34" charset="0"/>
              </a:rPr>
              <a:t>37</a:t>
            </a:r>
            <a:r>
              <a:rPr lang="cs-CZ" altLang="cs-CZ" sz="2800" dirty="0">
                <a:cs typeface="Arial" pitchFamily="34" charset="0"/>
              </a:rPr>
              <a:t>°</a:t>
            </a:r>
            <a:r>
              <a:rPr lang="en-US" altLang="cs-CZ" sz="2800" dirty="0">
                <a:cs typeface="Arial" pitchFamily="34" charset="0"/>
              </a:rPr>
              <a:t>C.</a:t>
            </a:r>
            <a:r>
              <a:rPr lang="cs-CZ" altLang="cs-CZ" sz="2800" dirty="0">
                <a:cs typeface="Arial" pitchFamily="34" charset="0"/>
              </a:rPr>
              <a:t> </a:t>
            </a:r>
            <a:r>
              <a:rPr lang="cs-CZ" altLang="cs-CZ" sz="2800" dirty="0" smtClean="0">
                <a:cs typeface="Arial" pitchFamily="34" charset="0"/>
              </a:rPr>
              <a:t>Hlavními příčinami </a:t>
            </a:r>
            <a:r>
              <a:rPr lang="cs-CZ" altLang="cs-CZ" sz="2800" dirty="0" err="1" smtClean="0">
                <a:cs typeface="Arial" pitchFamily="34" charset="0"/>
              </a:rPr>
              <a:t>kryoglobulinémie</a:t>
            </a:r>
            <a:r>
              <a:rPr lang="cs-CZ" altLang="cs-CZ" sz="2800" dirty="0" smtClean="0">
                <a:cs typeface="Arial" pitchFamily="34" charset="0"/>
              </a:rPr>
              <a:t> jsou infekce (HCV), autoimunitní onemocnění a malignity. Důsledkem může být orgánové poškození, ke kterému dochází dvěma hlavními mechanismy – </a:t>
            </a:r>
            <a:r>
              <a:rPr lang="cs-CZ" sz="2800" dirty="0">
                <a:cs typeface="Arial" pitchFamily="34" charset="0"/>
              </a:rPr>
              <a:t>precipitací </a:t>
            </a:r>
            <a:r>
              <a:rPr lang="cs-CZ" sz="2800" dirty="0" err="1">
                <a:cs typeface="Arial" pitchFamily="34" charset="0"/>
              </a:rPr>
              <a:t>kryoglobulinu</a:t>
            </a:r>
            <a:r>
              <a:rPr lang="cs-CZ" sz="2800" dirty="0">
                <a:cs typeface="Arial" pitchFamily="34" charset="0"/>
              </a:rPr>
              <a:t> v </a:t>
            </a:r>
            <a:r>
              <a:rPr lang="cs-CZ" sz="2800" dirty="0" smtClean="0">
                <a:cs typeface="Arial" pitchFamily="34" charset="0"/>
              </a:rPr>
              <a:t>mikrocirkulaci (</a:t>
            </a:r>
            <a:r>
              <a:rPr lang="cs-CZ" sz="2800" dirty="0" err="1" smtClean="0">
                <a:cs typeface="Arial" pitchFamily="34" charset="0"/>
              </a:rPr>
              <a:t>hyperviskozní</a:t>
            </a:r>
            <a:r>
              <a:rPr lang="cs-CZ" sz="2800" dirty="0" smtClean="0">
                <a:cs typeface="Arial" pitchFamily="34" charset="0"/>
              </a:rPr>
              <a:t> syndrom, chladem indukovaná akrální nekróza) a zánětem indukovaným </a:t>
            </a:r>
            <a:r>
              <a:rPr lang="cs-CZ" sz="2800" dirty="0" err="1" smtClean="0">
                <a:cs typeface="Arial" pitchFamily="34" charset="0"/>
              </a:rPr>
              <a:t>imunokomplexy</a:t>
            </a:r>
            <a:r>
              <a:rPr lang="cs-CZ" sz="2800" dirty="0" smtClean="0">
                <a:cs typeface="Arial" pitchFamily="34" charset="0"/>
              </a:rPr>
              <a:t>. Typicky postiženými orgány jsou ledviny, kůže, klouby a periferní nervy. Diagnostika </a:t>
            </a:r>
            <a:r>
              <a:rPr lang="cs-CZ" sz="2800" dirty="0" err="1" smtClean="0">
                <a:cs typeface="Arial" pitchFamily="34" charset="0"/>
              </a:rPr>
              <a:t>kryoglobulinémie</a:t>
            </a:r>
            <a:r>
              <a:rPr lang="cs-CZ" sz="2800" dirty="0" smtClean="0">
                <a:cs typeface="Arial" pitchFamily="34" charset="0"/>
              </a:rPr>
              <a:t> je založena na vyhodnocení klinických, laboratorních a histopatologických dat (obr.1), neexistují standardizovaná diagnostická kritéria. Pro laboratorní nálezy jsou typické:</a:t>
            </a:r>
            <a:r>
              <a:rPr lang="cs-CZ" sz="2800" dirty="0" smtClean="0"/>
              <a:t> anomálie v automatickém provedení krevního obrazu – </a:t>
            </a:r>
            <a:r>
              <a:rPr lang="cs-CZ" sz="2800" dirty="0" err="1" smtClean="0"/>
              <a:t>trombocytárním</a:t>
            </a:r>
            <a:r>
              <a:rPr lang="cs-CZ" sz="2800" dirty="0" smtClean="0"/>
              <a:t> i </a:t>
            </a:r>
            <a:r>
              <a:rPr lang="cs-CZ" sz="2800" dirty="0" err="1" smtClean="0"/>
              <a:t>bílem</a:t>
            </a:r>
            <a:r>
              <a:rPr lang="cs-CZ" sz="2800" dirty="0" smtClean="0"/>
              <a:t> krevním obrazu, průkaz </a:t>
            </a:r>
            <a:r>
              <a:rPr lang="cs-CZ" sz="2800" dirty="0" err="1" smtClean="0"/>
              <a:t>paraproteinu</a:t>
            </a:r>
            <a:r>
              <a:rPr lang="cs-CZ" sz="2800" dirty="0" smtClean="0"/>
              <a:t> v séru, zvýšené hodnoty RF a snížené hodnoty C1q, C3 a C4. Při vyhodnocení laboratorních nálezů je nutné myslet na to, že je  </a:t>
            </a:r>
            <a:r>
              <a:rPr lang="cs-CZ" sz="2800" dirty="0" err="1" smtClean="0"/>
              <a:t>k</a:t>
            </a:r>
            <a:r>
              <a:rPr lang="cs-CZ" altLang="cs-CZ" sz="2800" dirty="0" err="1" smtClean="0"/>
              <a:t>ryoglobulinémie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může zcela </a:t>
            </a:r>
            <a:r>
              <a:rPr lang="cs-CZ" altLang="cs-CZ" sz="2800" dirty="0" smtClean="0"/>
              <a:t>zkreslit.</a:t>
            </a:r>
            <a:endParaRPr lang="en-US" altLang="cs-CZ" sz="2800" dirty="0"/>
          </a:p>
          <a:p>
            <a:endParaRPr lang="cs-CZ" altLang="cs-CZ" sz="2800" dirty="0" smtClean="0">
              <a:cs typeface="Arial" pitchFamily="34" charset="0"/>
            </a:endParaRPr>
          </a:p>
          <a:p>
            <a:pPr algn="just">
              <a:defRPr/>
            </a:pPr>
            <a:r>
              <a:rPr lang="en-US" altLang="cs-CZ" sz="2800" dirty="0" smtClean="0">
                <a:cs typeface="Arial" pitchFamily="34" charset="0"/>
              </a:rPr>
              <a:t>Po </a:t>
            </a:r>
            <a:r>
              <a:rPr lang="en-US" altLang="cs-CZ" sz="2800" dirty="0" err="1">
                <a:cs typeface="Arial" pitchFamily="34" charset="0"/>
              </a:rPr>
              <a:t>opakovaném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zahřátí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nad</a:t>
            </a:r>
            <a:r>
              <a:rPr lang="en-US" altLang="cs-CZ" sz="2800" dirty="0">
                <a:cs typeface="Arial" pitchFamily="34" charset="0"/>
              </a:rPr>
              <a:t> 37°C se </a:t>
            </a:r>
            <a:r>
              <a:rPr lang="cs-CZ" altLang="cs-CZ" sz="2800" dirty="0" err="1" smtClean="0">
                <a:cs typeface="Arial" pitchFamily="34" charset="0"/>
              </a:rPr>
              <a:t>kryoprecipitát</a:t>
            </a:r>
            <a:r>
              <a:rPr lang="cs-CZ" altLang="cs-CZ" sz="2800" dirty="0" smtClean="0">
                <a:cs typeface="Arial" pitchFamily="34" charset="0"/>
              </a:rPr>
              <a:t> </a:t>
            </a:r>
            <a:r>
              <a:rPr lang="en-US" altLang="cs-CZ" sz="2800" dirty="0" err="1" smtClean="0">
                <a:cs typeface="Arial" pitchFamily="34" charset="0"/>
              </a:rPr>
              <a:t>znovu</a:t>
            </a:r>
            <a:r>
              <a:rPr lang="en-US" altLang="cs-CZ" sz="2800" dirty="0" smtClean="0">
                <a:cs typeface="Arial" pitchFamily="34" charset="0"/>
              </a:rPr>
              <a:t> </a:t>
            </a:r>
            <a:r>
              <a:rPr lang="en-US" altLang="cs-CZ" sz="2800" dirty="0" err="1" smtClean="0">
                <a:cs typeface="Arial" pitchFamily="34" charset="0"/>
              </a:rPr>
              <a:t>rozpouští</a:t>
            </a:r>
            <a:r>
              <a:rPr lang="en-US" altLang="cs-CZ" sz="2800" dirty="0">
                <a:cs typeface="Arial" pitchFamily="34" charset="0"/>
              </a:rPr>
              <a:t>. Na </a:t>
            </a:r>
            <a:r>
              <a:rPr lang="en-US" altLang="cs-CZ" sz="2800" dirty="0" err="1">
                <a:cs typeface="Arial" pitchFamily="34" charset="0"/>
              </a:rPr>
              <a:t>tomto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cs-CZ" altLang="cs-CZ" sz="2800" dirty="0" smtClean="0">
                <a:cs typeface="Arial" pitchFamily="34" charset="0"/>
              </a:rPr>
              <a:t>jevu </a:t>
            </a:r>
            <a:r>
              <a:rPr lang="en-US" altLang="cs-CZ" sz="2800" dirty="0" smtClean="0">
                <a:cs typeface="Arial" pitchFamily="34" charset="0"/>
              </a:rPr>
              <a:t>je </a:t>
            </a:r>
            <a:r>
              <a:rPr lang="en-US" altLang="cs-CZ" sz="2800" dirty="0" err="1">
                <a:cs typeface="Arial" pitchFamily="34" charset="0"/>
              </a:rPr>
              <a:t>založena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laboratorní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diagnostika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kryoglobulinémie</a:t>
            </a:r>
            <a:r>
              <a:rPr lang="en-US" altLang="cs-CZ" sz="2800" dirty="0">
                <a:cs typeface="Arial" pitchFamily="34" charset="0"/>
              </a:rPr>
              <a:t> – </a:t>
            </a:r>
            <a:r>
              <a:rPr lang="en-US" altLang="cs-CZ" sz="2800" dirty="0" err="1">
                <a:cs typeface="Arial" pitchFamily="34" charset="0"/>
              </a:rPr>
              <a:t>tedy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izolace</a:t>
            </a:r>
            <a:r>
              <a:rPr lang="en-US" altLang="cs-CZ" sz="2800" dirty="0">
                <a:cs typeface="Arial" pitchFamily="34" charset="0"/>
              </a:rPr>
              <a:t> a  </a:t>
            </a:r>
            <a:r>
              <a:rPr lang="en-US" altLang="cs-CZ" sz="2800" dirty="0" err="1">
                <a:cs typeface="Arial" pitchFamily="34" charset="0"/>
              </a:rPr>
              <a:t>vizuální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průkaz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kryoprecipitátu</a:t>
            </a:r>
            <a:r>
              <a:rPr lang="en-US" altLang="cs-CZ" sz="2800" dirty="0">
                <a:cs typeface="Arial" pitchFamily="34" charset="0"/>
              </a:rPr>
              <a:t> v </a:t>
            </a:r>
            <a:r>
              <a:rPr lang="en-US" altLang="cs-CZ" sz="2800" dirty="0" err="1">
                <a:cs typeface="Arial" pitchFamily="34" charset="0"/>
              </a:rPr>
              <a:t>séru</a:t>
            </a:r>
            <a:r>
              <a:rPr lang="en-US" altLang="cs-CZ" sz="2800" dirty="0">
                <a:cs typeface="Arial" pitchFamily="34" charset="0"/>
              </a:rPr>
              <a:t>. </a:t>
            </a:r>
            <a:r>
              <a:rPr lang="en-US" altLang="cs-CZ" sz="2800" dirty="0" err="1">
                <a:cs typeface="Arial" pitchFamily="34" charset="0"/>
              </a:rPr>
              <a:t>Kryoglobulin</a:t>
            </a:r>
            <a:r>
              <a:rPr lang="en-US" altLang="cs-CZ" sz="2800" dirty="0">
                <a:cs typeface="Arial" pitchFamily="34" charset="0"/>
              </a:rPr>
              <a:t> v </a:t>
            </a:r>
            <a:r>
              <a:rPr lang="en-US" altLang="cs-CZ" sz="2800" dirty="0" err="1">
                <a:cs typeface="Arial" pitchFamily="34" charset="0"/>
              </a:rPr>
              <a:t>kryoprecipitátu</a:t>
            </a:r>
            <a:r>
              <a:rPr lang="en-US" altLang="cs-CZ" sz="2800" dirty="0">
                <a:cs typeface="Arial" pitchFamily="34" charset="0"/>
              </a:rPr>
              <a:t> je </a:t>
            </a:r>
            <a:r>
              <a:rPr lang="en-US" altLang="cs-CZ" sz="2800" dirty="0" err="1">
                <a:cs typeface="Arial" pitchFamily="34" charset="0"/>
              </a:rPr>
              <a:t>dále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prokazován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metodou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imunofixace</a:t>
            </a:r>
            <a:r>
              <a:rPr lang="en-US" altLang="cs-CZ" sz="2800" dirty="0">
                <a:cs typeface="Arial" pitchFamily="34" charset="0"/>
              </a:rPr>
              <a:t>.  </a:t>
            </a:r>
            <a:r>
              <a:rPr lang="en-US" altLang="cs-CZ" sz="2800" dirty="0" err="1">
                <a:cs typeface="Arial" pitchFamily="34" charset="0"/>
              </a:rPr>
              <a:t>Vizuální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průkaz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kryoprecipitátu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však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nemusí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být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vždy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dostatečně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specifický</a:t>
            </a:r>
            <a:r>
              <a:rPr lang="en-US" altLang="cs-CZ" sz="2800" dirty="0">
                <a:cs typeface="Arial" pitchFamily="34" charset="0"/>
              </a:rPr>
              <a:t>. </a:t>
            </a:r>
            <a:r>
              <a:rPr lang="en-US" altLang="cs-CZ" sz="2800" dirty="0" err="1">
                <a:cs typeface="Arial" pitchFamily="34" charset="0"/>
              </a:rPr>
              <a:t>Především</a:t>
            </a:r>
            <a:r>
              <a:rPr lang="en-US" altLang="cs-CZ" sz="2800" dirty="0">
                <a:cs typeface="Arial" pitchFamily="34" charset="0"/>
              </a:rPr>
              <a:t> u </a:t>
            </a:r>
            <a:r>
              <a:rPr lang="en-US" altLang="cs-CZ" sz="2800" dirty="0" err="1">
                <a:cs typeface="Arial" pitchFamily="34" charset="0"/>
              </a:rPr>
              <a:t>nízkých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hladin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kryoglobulinů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může</a:t>
            </a:r>
            <a:r>
              <a:rPr lang="en-US" altLang="cs-CZ" sz="2800" dirty="0">
                <a:cs typeface="Arial" pitchFamily="34" charset="0"/>
              </a:rPr>
              <a:t> interference </a:t>
            </a:r>
            <a:r>
              <a:rPr lang="en-US" altLang="cs-CZ" sz="2800" dirty="0" err="1">
                <a:cs typeface="Arial" pitchFamily="34" charset="0"/>
              </a:rPr>
              <a:t>lipidů</a:t>
            </a:r>
            <a:r>
              <a:rPr lang="en-US" altLang="cs-CZ" sz="2800" dirty="0">
                <a:cs typeface="Arial" pitchFamily="34" charset="0"/>
              </a:rPr>
              <a:t> a </a:t>
            </a:r>
            <a:r>
              <a:rPr lang="en-US" altLang="cs-CZ" sz="2800" dirty="0" err="1">
                <a:cs typeface="Arial" pitchFamily="34" charset="0"/>
              </a:rPr>
              <a:t>fibrinogenu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stanovení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výrazně</a:t>
            </a:r>
            <a:r>
              <a:rPr lang="en-US" altLang="cs-CZ" sz="2800" dirty="0">
                <a:cs typeface="Arial" pitchFamily="34" charset="0"/>
              </a:rPr>
              <a:t> </a:t>
            </a:r>
            <a:r>
              <a:rPr lang="en-US" altLang="cs-CZ" sz="2800" dirty="0" err="1">
                <a:cs typeface="Arial" pitchFamily="34" charset="0"/>
              </a:rPr>
              <a:t>zkreslit</a:t>
            </a:r>
            <a:r>
              <a:rPr lang="en-US" altLang="cs-CZ" sz="2800" dirty="0" smtClean="0">
                <a:cs typeface="Arial" pitchFamily="34" charset="0"/>
              </a:rPr>
              <a:t>.</a:t>
            </a:r>
            <a:endParaRPr lang="cs-CZ" altLang="cs-CZ" sz="2800" dirty="0" smtClean="0">
              <a:cs typeface="Arial" pitchFamily="34" charset="0"/>
            </a:endParaRPr>
          </a:p>
          <a:p>
            <a:pPr algn="just">
              <a:defRPr/>
            </a:pPr>
            <a:endParaRPr lang="cs-CZ" altLang="cs-CZ" sz="2800" dirty="0" smtClean="0">
              <a:cs typeface="Arial" pitchFamily="34" charset="0"/>
            </a:endParaRPr>
          </a:p>
          <a:p>
            <a:pPr algn="just">
              <a:defRPr/>
            </a:pPr>
            <a:r>
              <a:rPr lang="cs-CZ" sz="2800" dirty="0"/>
              <a:t>Cílem naší studie bylo zjistit, zda následná nefelometrická analýza hladin imunoglobulinů v </a:t>
            </a:r>
            <a:r>
              <a:rPr lang="cs-CZ" sz="2800" dirty="0" err="1"/>
              <a:t>kryoprecipitátu</a:t>
            </a:r>
            <a:r>
              <a:rPr lang="cs-CZ" sz="2800" dirty="0"/>
              <a:t> může pomoci zpřesnit stanovení a zvýšit tak </a:t>
            </a:r>
            <a:r>
              <a:rPr lang="cs-CZ" sz="2800" dirty="0" smtClean="0"/>
              <a:t>specifitu vyšetření.</a:t>
            </a:r>
            <a:endParaRPr lang="en-US" altLang="cs-CZ" sz="2800" dirty="0" smtClean="0">
              <a:cs typeface="Arial" pitchFamily="34" charset="0"/>
            </a:endParaRPr>
          </a:p>
        </p:txBody>
      </p:sp>
      <p:sp>
        <p:nvSpPr>
          <p:cNvPr id="1028" name="Text Box 59"/>
          <p:cNvSpPr txBox="1">
            <a:spLocks noChangeArrowheads="1"/>
          </p:cNvSpPr>
          <p:nvPr/>
        </p:nvSpPr>
        <p:spPr bwMode="auto">
          <a:xfrm>
            <a:off x="1962571" y="12553946"/>
            <a:ext cx="19569390" cy="327184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</p:spPr>
        <p:txBody>
          <a:bodyPr lIns="219701" tIns="219701" rIns="219701" bIns="219701"/>
          <a:lstStyle>
            <a:lvl1pPr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s-CZ" altLang="cs-CZ" sz="3800" dirty="0" smtClean="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VZORKY A METODY</a:t>
            </a:r>
            <a:endParaRPr lang="en-US" altLang="cs-CZ" sz="3800" dirty="0" smtClean="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>
              <a:defRPr/>
            </a:pPr>
            <a:r>
              <a:rPr lang="en-US" altLang="cs-CZ" sz="2800" dirty="0" smtClean="0"/>
              <a:t>V </a:t>
            </a:r>
            <a:r>
              <a:rPr lang="en-US" altLang="cs-CZ" sz="2800" dirty="0" err="1" smtClean="0"/>
              <a:t>souboru</a:t>
            </a:r>
            <a:r>
              <a:rPr lang="en-US" altLang="cs-CZ" sz="2800" dirty="0" smtClean="0"/>
              <a:t> 9</a:t>
            </a:r>
            <a:r>
              <a:rPr lang="cs-CZ" altLang="cs-CZ" sz="2800" dirty="0" smtClean="0"/>
              <a:t>2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vzorků</a:t>
            </a:r>
            <a:r>
              <a:rPr lang="cs-CZ" altLang="cs-CZ" sz="2800" dirty="0" smtClean="0"/>
              <a:t> (rozdělení dle diagnóz viz tabulka č. 1)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sér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byly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izolovány</a:t>
            </a:r>
            <a:r>
              <a:rPr lang="en-US" altLang="cs-CZ" sz="2800" dirty="0" smtClean="0"/>
              <a:t> a </a:t>
            </a:r>
            <a:r>
              <a:rPr lang="en-US" altLang="cs-CZ" sz="2800" dirty="0" err="1" smtClean="0"/>
              <a:t>vyšetřeny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kryoglobuliny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standardním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způsobem</a:t>
            </a:r>
            <a:r>
              <a:rPr lang="en-US" altLang="cs-CZ" sz="2800" dirty="0" smtClean="0"/>
              <a:t>. V</a:t>
            </a:r>
            <a:r>
              <a:rPr lang="cs-CZ" altLang="cs-CZ" sz="2800" dirty="0" smtClean="0"/>
              <a:t>e </a:t>
            </a:r>
            <a:r>
              <a:rPr lang="en-US" altLang="cs-CZ" sz="2800" dirty="0" err="1" smtClean="0"/>
              <a:t>vzorcích</a:t>
            </a:r>
            <a:r>
              <a:rPr lang="cs-CZ" altLang="cs-CZ" sz="2800" dirty="0" smtClean="0"/>
              <a:t>, kde byla prokázána přítomnost </a:t>
            </a:r>
            <a:r>
              <a:rPr lang="cs-CZ" altLang="cs-CZ" sz="2800" dirty="0" err="1" smtClean="0"/>
              <a:t>kryoprecipitátu</a:t>
            </a:r>
            <a:r>
              <a:rPr lang="cs-CZ" altLang="cs-CZ" sz="2800" dirty="0" smtClean="0"/>
              <a:t>, 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byly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následně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nefelometricky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kvantifikovány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imunoglobuliny</a:t>
            </a:r>
            <a:r>
              <a:rPr lang="en-US" altLang="cs-CZ" sz="2800" dirty="0" smtClean="0"/>
              <a:t>, a to </a:t>
            </a:r>
            <a:r>
              <a:rPr lang="en-US" altLang="cs-CZ" sz="2800" dirty="0" err="1" smtClean="0"/>
              <a:t>jednak</a:t>
            </a:r>
            <a:r>
              <a:rPr lang="en-US" altLang="cs-CZ" sz="2800" dirty="0" smtClean="0"/>
              <a:t> v </a:t>
            </a:r>
            <a:r>
              <a:rPr lang="en-US" altLang="cs-CZ" sz="2800" dirty="0" err="1" smtClean="0"/>
              <a:t>supernatantu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zbylém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po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izolaci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kryoprecipitátu</a:t>
            </a:r>
            <a:r>
              <a:rPr lang="en-US" altLang="cs-CZ" sz="2800" dirty="0" smtClean="0"/>
              <a:t> a </a:t>
            </a:r>
            <a:r>
              <a:rPr lang="en-US" altLang="cs-CZ" sz="2800" dirty="0" err="1" smtClean="0"/>
              <a:t>jednak</a:t>
            </a:r>
            <a:r>
              <a:rPr lang="en-US" altLang="cs-CZ" sz="2800" dirty="0" smtClean="0"/>
              <a:t> v </a:t>
            </a:r>
            <a:r>
              <a:rPr lang="en-US" altLang="cs-CZ" sz="2800" dirty="0" err="1" smtClean="0"/>
              <a:t>celém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vzorku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séra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zahřátém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na</a:t>
            </a:r>
            <a:r>
              <a:rPr lang="en-US" altLang="cs-CZ" sz="2800" dirty="0" smtClean="0"/>
              <a:t> 37°C. </a:t>
            </a:r>
            <a:r>
              <a:rPr lang="en-US" altLang="cs-CZ" sz="2800" dirty="0" err="1" smtClean="0"/>
              <a:t>Všechny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vzorky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kryoprecipitátu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byly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dále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analyzovány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imunofixací</a:t>
            </a:r>
            <a:r>
              <a:rPr lang="cs-CZ" altLang="cs-CZ" sz="2800" dirty="0" smtClean="0"/>
              <a:t>. Před provedením </a:t>
            </a:r>
            <a:r>
              <a:rPr lang="cs-CZ" altLang="cs-CZ" sz="2800" dirty="0" err="1" smtClean="0"/>
              <a:t>imunofixace</a:t>
            </a:r>
            <a:r>
              <a:rPr lang="cs-CZ" altLang="cs-CZ" sz="2800" dirty="0" smtClean="0"/>
              <a:t> byl </a:t>
            </a:r>
            <a:r>
              <a:rPr lang="cs-CZ" altLang="cs-CZ" sz="2800" dirty="0" err="1" smtClean="0"/>
              <a:t>kryoprecitipát</a:t>
            </a:r>
            <a:r>
              <a:rPr lang="cs-CZ" altLang="cs-CZ" sz="2800" dirty="0" smtClean="0"/>
              <a:t> naředěn pufrem s přídavkem </a:t>
            </a:r>
            <a:r>
              <a:rPr lang="cs-CZ" altLang="cs-CZ" sz="2800" dirty="0" err="1" smtClean="0"/>
              <a:t>merkaptoetanolu</a:t>
            </a:r>
            <a:r>
              <a:rPr lang="cs-CZ" altLang="cs-CZ" sz="2800" dirty="0" smtClean="0"/>
              <a:t> (obr. 3).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 smtClean="0"/>
              <a:t> </a:t>
            </a:r>
            <a:endParaRPr lang="en-US" altLang="cs-CZ" sz="2800" dirty="0" smtClean="0"/>
          </a:p>
          <a:p>
            <a:pPr algn="just">
              <a:defRPr/>
            </a:pPr>
            <a:r>
              <a:rPr lang="en-US" altLang="cs-CZ" sz="1200" dirty="0" smtClean="0">
                <a:cs typeface="Arial" charset="0"/>
              </a:rPr>
              <a:t>.</a:t>
            </a:r>
          </a:p>
        </p:txBody>
      </p:sp>
      <p:sp>
        <p:nvSpPr>
          <p:cNvPr id="1032" name="Text Box 60"/>
          <p:cNvSpPr txBox="1">
            <a:spLocks noChangeArrowheads="1"/>
          </p:cNvSpPr>
          <p:nvPr/>
        </p:nvSpPr>
        <p:spPr bwMode="auto">
          <a:xfrm>
            <a:off x="1900405" y="37390387"/>
            <a:ext cx="25317031" cy="2057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  <a:extLst/>
        </p:spPr>
        <p:txBody>
          <a:bodyPr lIns="219701" tIns="219701" rIns="219701" bIns="219701"/>
          <a:lstStyle>
            <a:lvl1pPr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572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cs-CZ" altLang="cs-CZ" sz="38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ZÁVĚR</a:t>
            </a:r>
            <a:endParaRPr lang="cs-CZ" altLang="cs-CZ" sz="3200" dirty="0" smtClean="0"/>
          </a:p>
          <a:p>
            <a:pPr algn="just">
              <a:defRPr/>
            </a:pPr>
            <a:r>
              <a:rPr lang="en-US" altLang="cs-CZ" sz="3200" dirty="0" err="1" smtClean="0"/>
              <a:t>Závěrem</a:t>
            </a:r>
            <a:r>
              <a:rPr lang="en-US" altLang="cs-CZ" sz="3200" dirty="0" smtClean="0"/>
              <a:t> </a:t>
            </a:r>
            <a:r>
              <a:rPr lang="en-US" altLang="cs-CZ" sz="3200" dirty="0" err="1"/>
              <a:t>můžeme</a:t>
            </a:r>
            <a:r>
              <a:rPr lang="en-US" altLang="cs-CZ" sz="3200" dirty="0"/>
              <a:t> </a:t>
            </a:r>
            <a:r>
              <a:rPr lang="en-US" altLang="cs-CZ" sz="3200" dirty="0" err="1"/>
              <a:t>konstatovat</a:t>
            </a:r>
            <a:r>
              <a:rPr lang="en-US" altLang="cs-CZ" sz="3200" dirty="0"/>
              <a:t>, </a:t>
            </a:r>
            <a:r>
              <a:rPr lang="en-US" altLang="cs-CZ" sz="3200" dirty="0" err="1"/>
              <a:t>že</a:t>
            </a:r>
            <a:r>
              <a:rPr lang="en-US" altLang="cs-CZ" sz="3200" dirty="0"/>
              <a:t> </a:t>
            </a:r>
            <a:r>
              <a:rPr lang="en-US" altLang="cs-CZ" sz="3200" dirty="0" err="1"/>
              <a:t>nefelometrická</a:t>
            </a:r>
            <a:r>
              <a:rPr lang="en-US" altLang="cs-CZ" sz="3200" dirty="0"/>
              <a:t> </a:t>
            </a:r>
            <a:r>
              <a:rPr lang="en-US" altLang="cs-CZ" sz="3200" dirty="0" err="1"/>
              <a:t>kvantifikace</a:t>
            </a:r>
            <a:r>
              <a:rPr lang="en-US" altLang="cs-CZ" sz="3200" dirty="0"/>
              <a:t> </a:t>
            </a:r>
            <a:r>
              <a:rPr lang="en-US" altLang="cs-CZ" sz="3200" dirty="0" err="1"/>
              <a:t>imunoglobulinů</a:t>
            </a:r>
            <a:r>
              <a:rPr lang="en-US" altLang="cs-CZ" sz="3200" dirty="0"/>
              <a:t> v </a:t>
            </a:r>
            <a:r>
              <a:rPr lang="en-US" altLang="cs-CZ" sz="3200" dirty="0" err="1"/>
              <a:t>kryoprecipitátu</a:t>
            </a:r>
            <a:r>
              <a:rPr lang="en-US" altLang="cs-CZ" sz="3200" dirty="0"/>
              <a:t> </a:t>
            </a:r>
            <a:r>
              <a:rPr lang="en-US" altLang="cs-CZ" sz="3200" dirty="0" err="1"/>
              <a:t>zvyšuje</a:t>
            </a:r>
            <a:r>
              <a:rPr lang="en-US" altLang="cs-CZ" sz="3200" dirty="0"/>
              <a:t> </a:t>
            </a:r>
            <a:r>
              <a:rPr lang="en-US" altLang="cs-CZ" sz="3200" dirty="0" err="1"/>
              <a:t>specifitu</a:t>
            </a:r>
            <a:r>
              <a:rPr lang="en-US" altLang="cs-CZ" sz="3200" dirty="0"/>
              <a:t> </a:t>
            </a:r>
            <a:r>
              <a:rPr lang="en-US" altLang="cs-CZ" sz="3200" dirty="0" err="1"/>
              <a:t>stanovení</a:t>
            </a:r>
            <a:r>
              <a:rPr lang="en-US" altLang="cs-CZ" sz="3200" dirty="0"/>
              <a:t> </a:t>
            </a:r>
            <a:r>
              <a:rPr lang="en-US" altLang="cs-CZ" sz="3200" dirty="0" err="1"/>
              <a:t>kryoglobulinů</a:t>
            </a:r>
            <a:r>
              <a:rPr lang="en-US" altLang="cs-CZ" sz="3200" dirty="0"/>
              <a:t> v </a:t>
            </a:r>
            <a:r>
              <a:rPr lang="en-US" altLang="cs-CZ" sz="3200" dirty="0" err="1"/>
              <a:t>séru</a:t>
            </a:r>
            <a:r>
              <a:rPr lang="en-US" altLang="cs-CZ" sz="3200" dirty="0"/>
              <a:t>. </a:t>
            </a:r>
            <a:r>
              <a:rPr lang="en-US" altLang="cs-CZ" sz="3200" dirty="0" err="1"/>
              <a:t>Tento</a:t>
            </a:r>
            <a:r>
              <a:rPr lang="en-US" altLang="cs-CZ" sz="3200" dirty="0"/>
              <a:t> </a:t>
            </a:r>
            <a:r>
              <a:rPr lang="en-US" altLang="cs-CZ" sz="3200" dirty="0" err="1"/>
              <a:t>krok</a:t>
            </a:r>
            <a:r>
              <a:rPr lang="en-US" altLang="cs-CZ" sz="3200" dirty="0"/>
              <a:t> </a:t>
            </a:r>
            <a:r>
              <a:rPr lang="en-US" altLang="cs-CZ" sz="3200" dirty="0" err="1"/>
              <a:t>jsme</a:t>
            </a:r>
            <a:r>
              <a:rPr lang="en-US" altLang="cs-CZ" sz="3200" dirty="0"/>
              <a:t> </a:t>
            </a:r>
            <a:r>
              <a:rPr lang="en-US" altLang="cs-CZ" sz="3200" dirty="0" err="1"/>
              <a:t>zařadili</a:t>
            </a:r>
            <a:r>
              <a:rPr lang="en-US" altLang="cs-CZ" sz="3200" dirty="0"/>
              <a:t> do </a:t>
            </a:r>
            <a:r>
              <a:rPr lang="en-US" altLang="cs-CZ" sz="3200" dirty="0" err="1"/>
              <a:t>rutinního</a:t>
            </a:r>
            <a:r>
              <a:rPr lang="en-US" altLang="cs-CZ" sz="3200" dirty="0"/>
              <a:t> </a:t>
            </a:r>
            <a:r>
              <a:rPr lang="en-US" altLang="cs-CZ" sz="3200" dirty="0" err="1"/>
              <a:t>stanovení</a:t>
            </a:r>
            <a:r>
              <a:rPr lang="en-US" altLang="cs-CZ" sz="3200" dirty="0"/>
              <a:t> </a:t>
            </a:r>
            <a:r>
              <a:rPr lang="en-US" altLang="cs-CZ" sz="3200" dirty="0" err="1"/>
              <a:t>kryoglobulinů</a:t>
            </a:r>
            <a:r>
              <a:rPr lang="en-US" altLang="cs-CZ" sz="3200" dirty="0"/>
              <a:t> v </a:t>
            </a:r>
            <a:r>
              <a:rPr lang="en-US" altLang="cs-CZ" sz="3200" dirty="0" err="1"/>
              <a:t>naší</a:t>
            </a:r>
            <a:r>
              <a:rPr lang="en-US" altLang="cs-CZ" sz="3200" dirty="0"/>
              <a:t> </a:t>
            </a:r>
            <a:r>
              <a:rPr lang="en-US" altLang="cs-CZ" sz="3200" dirty="0" err="1"/>
              <a:t>laboratoři</a:t>
            </a:r>
            <a:r>
              <a:rPr lang="en-US" altLang="cs-CZ" sz="3200" dirty="0" smtClean="0"/>
              <a:t>.</a:t>
            </a:r>
            <a:r>
              <a:rPr lang="cs-CZ" altLang="cs-CZ" sz="3200" dirty="0" smtClean="0"/>
              <a:t> </a:t>
            </a:r>
            <a:endParaRPr lang="en-US" altLang="cs-CZ" dirty="0" smtClean="0">
              <a:cs typeface="Arial" pitchFamily="34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1900405" y="980638"/>
            <a:ext cx="25349116" cy="3505201"/>
            <a:chOff x="-5273228" y="-4674276"/>
            <a:chExt cx="24021548" cy="3299930"/>
          </a:xfrm>
          <a:solidFill>
            <a:schemeClr val="bg1"/>
          </a:solidFill>
        </p:grpSpPr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-1933727" y="-4674276"/>
              <a:ext cx="17796472" cy="3299930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lIns="73486" tIns="36742" rIns="73486" bIns="36742" anchor="ctr" anchorCtr="1"/>
            <a:lstStyle>
              <a:lvl1pPr defTabSz="8572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28625" defTabSz="8572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57250" defTabSz="8572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82700" defTabSz="8572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11325" defTabSz="8572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68525" defTabSz="8572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625725" defTabSz="8572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82925" defTabSz="8572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540125" defTabSz="8572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sz="4800" b="1" dirty="0">
                  <a:solidFill>
                    <a:srgbClr val="4E5082"/>
                  </a:solidFill>
                  <a:latin typeface="Arial Black" panose="020B0A04020102020204" pitchFamily="34" charset="0"/>
                  <a:ea typeface="+mn-ea"/>
                </a:rPr>
                <a:t>NEFELOMETRICKÁ VERIFIKACE PŘÍTOMNOSTI KRYOGLOBULINŮ V KRYOPRECIPITÁTU</a:t>
              </a:r>
              <a:endParaRPr lang="en-US" sz="3200" dirty="0" smtClean="0">
                <a:solidFill>
                  <a:srgbClr val="4E508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algn="ctr">
                <a:defRPr/>
              </a:pPr>
              <a:r>
                <a:rPr lang="en-US" sz="3200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pt-BR" sz="32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Francová I., Malíčková K., Benáková </a:t>
              </a:r>
              <a:r>
                <a:rPr lang="pt-BR" sz="3200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</a:t>
              </a:r>
              <a:r>
                <a:rPr lang="cs-CZ" sz="3200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</a:p>
            <a:p>
              <a:pPr algn="ctr">
                <a:defRPr/>
              </a:pP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Ústav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lékařské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biochemie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laboratorní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diagnostiky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Všeobecná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fakultní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err="1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nemocnice</a:t>
              </a:r>
              <a:r>
                <a:rPr lang="cs-CZ" i="1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&amp;</a:t>
              </a:r>
              <a:r>
                <a:rPr lang="cs-CZ" i="1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smtClean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Lékařská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i="1" dirty="0" err="1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fakulta</a:t>
              </a:r>
              <a:r>
                <a:rPr lang="en-US" i="1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UK, Praha</a:t>
              </a:r>
              <a:endParaRPr lang="en-US" i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21" name="Picture 11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273228" y="-4674276"/>
              <a:ext cx="3339501" cy="32999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10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3674" y="-4674276"/>
              <a:ext cx="3294646" cy="329984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8"/>
          <p:cNvSpPr/>
          <p:nvPr/>
        </p:nvSpPr>
        <p:spPr bwMode="auto">
          <a:xfrm>
            <a:off x="762000" y="29389387"/>
            <a:ext cx="10287000" cy="1219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defTabSz="1279525">
              <a:defRPr/>
            </a:pP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39552" y="548680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/>
          </a:p>
        </p:txBody>
      </p:sp>
      <p:pic>
        <p:nvPicPr>
          <p:cNvPr id="19" name="Content Placeholder 3" descr="ledvina_kry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9" b="17429"/>
          <a:stretch>
            <a:fillRect/>
          </a:stretch>
        </p:blipFill>
        <p:spPr>
          <a:xfrm>
            <a:off x="22200033" y="12553944"/>
            <a:ext cx="5049488" cy="4567241"/>
          </a:xfrm>
          <a:prstGeom prst="rect">
            <a:avLst/>
          </a:prstGeom>
        </p:spPr>
      </p:pic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5716"/>
              </p:ext>
            </p:extLst>
          </p:nvPr>
        </p:nvGraphicFramePr>
        <p:xfrm>
          <a:off x="1962571" y="19848718"/>
          <a:ext cx="8334378" cy="399838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76358"/>
                <a:gridCol w="1820478"/>
                <a:gridCol w="3337542"/>
              </a:tblGrid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Diagnóza 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cs-CZ" sz="1800" u="none" strike="noStrike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Nefritický syndrom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Autoimunitní onemocnění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Sjörgenův</a:t>
                      </a:r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</a:t>
                      </a:r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cs-CZ" sz="18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arthritida</a:t>
                      </a:r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Raynaudův</a:t>
                      </a:r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</a:t>
                      </a:r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Renální selhání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Hematologické malignity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MGUS, </a:t>
                      </a:r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lymfom, </a:t>
                      </a:r>
                      <a:r>
                        <a:rPr lang="cs-CZ" sz="18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Waldenströmova</a:t>
                      </a:r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makcoglobulinemie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Imunodeficience 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800" b="1" u="none" strike="noStrike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Kožní projevy vaskulitidy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Urtika</a:t>
                      </a:r>
                      <a:r>
                        <a:rPr lang="cs-CZ" sz="1800" u="none" strike="noStrike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800" b="1" u="none" strike="noStrike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5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06098"/>
              </p:ext>
            </p:extLst>
          </p:nvPr>
        </p:nvGraphicFramePr>
        <p:xfrm>
          <a:off x="1900405" y="28474987"/>
          <a:ext cx="16905251" cy="72390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43976"/>
                <a:gridCol w="1731537"/>
                <a:gridCol w="2574678"/>
                <a:gridCol w="1983397"/>
                <a:gridCol w="1983397"/>
                <a:gridCol w="1983397"/>
                <a:gridCol w="1983397"/>
                <a:gridCol w="3021472"/>
              </a:tblGrid>
              <a:tr h="12261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 vzorku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r>
                        <a:rPr lang="cs-C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37°C (g/l)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4°C (g/l)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7846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846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Δ</a:t>
                      </a: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(g/l)</a:t>
                      </a:r>
                    </a:p>
                    <a:p>
                      <a:pPr marL="0" algn="ctr" defTabSz="784647" rtl="0" eaLnBrk="1" latinLnBrk="0" hangingPunct="1"/>
                      <a:endParaRPr lang="cs-CZ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7846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IgM</a:t>
                      </a: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37°C (g/l)</a:t>
                      </a:r>
                    </a:p>
                    <a:p>
                      <a:pPr marL="0" algn="ctr" defTabSz="784647" rtl="0" eaLnBrk="1" latinLnBrk="0" hangingPunct="1"/>
                      <a:endParaRPr lang="cs-CZ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7846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IgM</a:t>
                      </a: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4°C(g/l)</a:t>
                      </a:r>
                    </a:p>
                    <a:p>
                      <a:pPr marL="0" algn="ctr" defTabSz="784647" rtl="0" eaLnBrk="1" latinLnBrk="0" hangingPunct="1"/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cs-CZ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7846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Δ</a:t>
                      </a: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(g/l)</a:t>
                      </a:r>
                    </a:p>
                    <a:p>
                      <a:pPr marL="0" algn="ctr" defTabSz="784647" rtl="0" eaLnBrk="1" latinLnBrk="0" hangingPunct="1"/>
                      <a:endParaRPr lang="cs-CZ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Výsledek</a:t>
                      </a:r>
                      <a:r>
                        <a:rPr lang="cs-C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imunofixace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kappa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kappa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kappa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kappa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lambda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kappa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kappa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 kappa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kappa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kappa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</a:t>
                      </a:r>
                      <a:r>
                        <a:rPr lang="cs-CZ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  <a:tr h="54662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lambda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Zaoblený obdélník 3"/>
          <p:cNvSpPr/>
          <p:nvPr/>
        </p:nvSpPr>
        <p:spPr bwMode="auto">
          <a:xfrm>
            <a:off x="1962571" y="35904487"/>
            <a:ext cx="16873288" cy="6096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1279525"/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Tabulka č.2: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Skupiina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 -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výsledky nefelometrického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stanovení imunoglobulinů v párových vzorcích a výsledky hodnocení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imunofixace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lang="el-GR" sz="1600" dirty="0">
                <a:solidFill>
                  <a:prstClr val="black"/>
                </a:solidFill>
              </a:rPr>
              <a:t>Δ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b="1" dirty="0">
                <a:solidFill>
                  <a:prstClr val="black"/>
                </a:solidFill>
              </a:rPr>
              <a:t>= </a:t>
            </a:r>
            <a:r>
              <a:rPr lang="cs-CZ" sz="1600" dirty="0">
                <a:solidFill>
                  <a:prstClr val="black"/>
                </a:solidFill>
              </a:rPr>
              <a:t>[</a:t>
            </a:r>
            <a:r>
              <a:rPr lang="cs-CZ" sz="1600" dirty="0" err="1">
                <a:solidFill>
                  <a:prstClr val="black"/>
                </a:solidFill>
              </a:rPr>
              <a:t>IgG</a:t>
            </a:r>
            <a:r>
              <a:rPr lang="cs-CZ" sz="1600" dirty="0">
                <a:solidFill>
                  <a:prstClr val="black"/>
                </a:solidFill>
              </a:rPr>
              <a:t>/</a:t>
            </a:r>
            <a:r>
              <a:rPr lang="cs-CZ" sz="1600" dirty="0" err="1">
                <a:solidFill>
                  <a:prstClr val="black"/>
                </a:solidFill>
              </a:rPr>
              <a:t>IgM</a:t>
            </a:r>
            <a:r>
              <a:rPr lang="cs-CZ" sz="1600" dirty="0">
                <a:solidFill>
                  <a:prstClr val="black"/>
                </a:solidFill>
              </a:rPr>
              <a:t>] </a:t>
            </a:r>
            <a:r>
              <a:rPr lang="cs-CZ" sz="1600" dirty="0" smtClean="0">
                <a:solidFill>
                  <a:prstClr val="black"/>
                </a:solidFill>
              </a:rPr>
              <a:t>v séru (37°C</a:t>
            </a:r>
            <a:r>
              <a:rPr lang="cs-CZ" sz="1600" dirty="0">
                <a:solidFill>
                  <a:prstClr val="black"/>
                </a:solidFill>
              </a:rPr>
              <a:t>) – [</a:t>
            </a:r>
            <a:r>
              <a:rPr lang="cs-CZ" sz="1600" dirty="0" err="1">
                <a:solidFill>
                  <a:prstClr val="black"/>
                </a:solidFill>
              </a:rPr>
              <a:t>IgG</a:t>
            </a:r>
            <a:r>
              <a:rPr lang="cs-CZ" sz="1600" dirty="0">
                <a:solidFill>
                  <a:prstClr val="black"/>
                </a:solidFill>
              </a:rPr>
              <a:t>/</a:t>
            </a:r>
            <a:r>
              <a:rPr lang="cs-CZ" sz="1600" dirty="0" err="1">
                <a:solidFill>
                  <a:prstClr val="black"/>
                </a:solidFill>
              </a:rPr>
              <a:t>IgM</a:t>
            </a:r>
            <a:r>
              <a:rPr lang="cs-CZ" sz="1600" dirty="0">
                <a:solidFill>
                  <a:prstClr val="black"/>
                </a:solidFill>
              </a:rPr>
              <a:t>]  </a:t>
            </a:r>
            <a:r>
              <a:rPr lang="cs-CZ" sz="1600" dirty="0" smtClean="0">
                <a:solidFill>
                  <a:prstClr val="black"/>
                </a:solidFill>
              </a:rPr>
              <a:t>v séru po separaci </a:t>
            </a:r>
            <a:r>
              <a:rPr lang="cs-CZ" sz="1600" dirty="0" err="1" smtClean="0">
                <a:solidFill>
                  <a:prstClr val="black"/>
                </a:solidFill>
              </a:rPr>
              <a:t>kryoglobulinu</a:t>
            </a:r>
            <a:endParaRPr kumimoji="0" lang="cs-CZ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Zaoblený obdélník 23"/>
          <p:cNvSpPr/>
          <p:nvPr/>
        </p:nvSpPr>
        <p:spPr bwMode="auto">
          <a:xfrm>
            <a:off x="19673635" y="35256787"/>
            <a:ext cx="7575886" cy="12954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Obrázek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č.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3: výsledek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imunofixace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Hydragel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IF SEBIA)vzorek č.7 (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IgM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kappa/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polyklonální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IgG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 bez použití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merkaptoetanolu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(pozice1) a s použitím </a:t>
            </a:r>
            <a:r>
              <a:rPr kumimoji="0" lang="cs-CZ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merkaptoetanolu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(pozice 2)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5721" y="28474987"/>
            <a:ext cx="7511715" cy="620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aoblený obdélník 24"/>
          <p:cNvSpPr/>
          <p:nvPr/>
        </p:nvSpPr>
        <p:spPr bwMode="auto">
          <a:xfrm>
            <a:off x="22301183" y="17554576"/>
            <a:ext cx="4916253" cy="1752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s-CZ" sz="1600" dirty="0" smtClean="0"/>
              <a:t>Obr 1: Subakutní </a:t>
            </a:r>
            <a:r>
              <a:rPr lang="cs-CZ" sz="1600" dirty="0" err="1" smtClean="0"/>
              <a:t>kryoglobulinová</a:t>
            </a:r>
            <a:r>
              <a:rPr lang="cs-CZ" sz="1600" dirty="0" smtClean="0"/>
              <a:t> glomerulonefritida s </a:t>
            </a:r>
            <a:r>
              <a:rPr lang="cs-CZ" sz="1600" dirty="0" err="1" smtClean="0"/>
              <a:t>membranoproliferativními</a:t>
            </a:r>
            <a:r>
              <a:rPr lang="cs-CZ" sz="1600" dirty="0" smtClean="0"/>
              <a:t> znaky</a:t>
            </a:r>
            <a:r>
              <a:rPr lang="en-US" sz="1600" dirty="0" smtClean="0"/>
              <a:t>. </a:t>
            </a:r>
            <a:r>
              <a:rPr lang="en-US" sz="1600" dirty="0"/>
              <a:t>  (Periodic Acid-Schiff stain, original magnification x200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endParaRPr lang="cs-CZ" sz="1600" dirty="0" smtClean="0"/>
          </a:p>
          <a:p>
            <a:r>
              <a:rPr lang="en-US" sz="1600" dirty="0" smtClean="0"/>
              <a:t>PAS-p</a:t>
            </a:r>
            <a:r>
              <a:rPr lang="cs-CZ" sz="1600" dirty="0" err="1" smtClean="0"/>
              <a:t>ozitivní</a:t>
            </a:r>
            <a:r>
              <a:rPr lang="cs-CZ" sz="1600" dirty="0" smtClean="0"/>
              <a:t> malé  </a:t>
            </a:r>
            <a:r>
              <a:rPr lang="cs-CZ" sz="1600" dirty="0" err="1" smtClean="0"/>
              <a:t>kryoglobulinová</a:t>
            </a:r>
            <a:r>
              <a:rPr lang="cs-CZ" sz="1600" dirty="0" smtClean="0"/>
              <a:t> </a:t>
            </a:r>
            <a:r>
              <a:rPr lang="en-US" sz="1600" dirty="0" smtClean="0"/>
              <a:t> </a:t>
            </a:r>
            <a:r>
              <a:rPr lang="cs-CZ" sz="1600" dirty="0" err="1" smtClean="0"/>
              <a:t>plugy</a:t>
            </a:r>
            <a:r>
              <a:rPr lang="cs-CZ" sz="1600" dirty="0" smtClean="0"/>
              <a:t> jsou přítomny v kapilárních  smyčkách 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6" name="Zaoblený obdélník 25"/>
          <p:cNvSpPr/>
          <p:nvPr/>
        </p:nvSpPr>
        <p:spPr bwMode="auto">
          <a:xfrm>
            <a:off x="1962571" y="24036337"/>
            <a:ext cx="8453188" cy="6096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s-CZ" sz="1600" dirty="0" smtClean="0"/>
              <a:t>Tabulka  č.1: rozdělení pacientů zařazených do studie podle </a:t>
            </a:r>
            <a:r>
              <a:rPr lang="cs-CZ" sz="1600" dirty="0" err="1" smtClean="0"/>
              <a:t>diagnozy</a:t>
            </a:r>
            <a:r>
              <a:rPr lang="cs-CZ" sz="1600" dirty="0" smtClean="0"/>
              <a:t> (n=92)</a:t>
            </a:r>
            <a:endParaRPr lang="en-US" sz="1600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969" y="19848719"/>
            <a:ext cx="3976467" cy="3538537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443" y="19848718"/>
            <a:ext cx="3988518" cy="3538538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0" y="19864387"/>
            <a:ext cx="3867150" cy="3538537"/>
          </a:xfrm>
          <a:prstGeom prst="rect">
            <a:avLst/>
          </a:prstGeom>
        </p:spPr>
      </p:pic>
      <p:sp>
        <p:nvSpPr>
          <p:cNvPr id="32" name="Zaoblený obdélník 31"/>
          <p:cNvSpPr/>
          <p:nvPr/>
        </p:nvSpPr>
        <p:spPr bwMode="auto">
          <a:xfrm>
            <a:off x="11887200" y="24017287"/>
            <a:ext cx="15330236" cy="6477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s-CZ" sz="1600" dirty="0" smtClean="0"/>
              <a:t>Obr. 2: Příklady různých typů </a:t>
            </a:r>
            <a:r>
              <a:rPr lang="cs-CZ" sz="1600" dirty="0" err="1" smtClean="0"/>
              <a:t>kryoprecipitátu</a:t>
            </a:r>
            <a:r>
              <a:rPr lang="cs-CZ" sz="1600" dirty="0" smtClean="0"/>
              <a:t> po 7denní inkubaci při 2-8°C</a:t>
            </a:r>
            <a:endParaRPr lang="en-US" sz="1600" dirty="0"/>
          </a:p>
        </p:txBody>
      </p:sp>
      <p:sp>
        <p:nvSpPr>
          <p:cNvPr id="33" name="Text Box 59"/>
          <p:cNvSpPr txBox="1">
            <a:spLocks noChangeArrowheads="1"/>
          </p:cNvSpPr>
          <p:nvPr/>
        </p:nvSpPr>
        <p:spPr bwMode="auto">
          <a:xfrm>
            <a:off x="1962571" y="16282988"/>
            <a:ext cx="19569390" cy="30480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</p:spPr>
        <p:txBody>
          <a:bodyPr lIns="219701" tIns="219701" rIns="219701" bIns="219701"/>
          <a:lstStyle>
            <a:lvl1pPr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572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Postup izolace </a:t>
            </a:r>
            <a:r>
              <a:rPr lang="cs-CZ" altLang="cs-CZ" sz="2800" b="1" dirty="0" err="1">
                <a:solidFill>
                  <a:srgbClr val="000000"/>
                </a:solidFill>
              </a:rPr>
              <a:t>kryoprecipitátu</a:t>
            </a:r>
            <a:r>
              <a:rPr lang="cs-CZ" altLang="cs-CZ" sz="2800" dirty="0">
                <a:solidFill>
                  <a:srgbClr val="000000"/>
                </a:solidFill>
              </a:rPr>
              <a:t>: Odběr srážlivé </a:t>
            </a:r>
            <a:r>
              <a:rPr lang="cs-CZ" altLang="cs-CZ" sz="2800" dirty="0" smtClean="0">
                <a:solidFill>
                  <a:srgbClr val="000000"/>
                </a:solidFill>
              </a:rPr>
              <a:t>krve se provádí </a:t>
            </a:r>
            <a:r>
              <a:rPr lang="cs-CZ" altLang="cs-CZ" sz="2800" dirty="0">
                <a:solidFill>
                  <a:srgbClr val="000000"/>
                </a:solidFill>
              </a:rPr>
              <a:t>při 37- 40 °C (předehřáté jehly, zkumavky i paže pacienta), </a:t>
            </a:r>
            <a:r>
              <a:rPr lang="cs-CZ" altLang="cs-CZ" sz="2800" dirty="0" smtClean="0">
                <a:solidFill>
                  <a:srgbClr val="000000"/>
                </a:solidFill>
              </a:rPr>
              <a:t>stejně tak transport</a:t>
            </a:r>
            <a:r>
              <a:rPr lang="cs-CZ" altLang="cs-CZ" sz="2800" dirty="0">
                <a:solidFill>
                  <a:srgbClr val="000000"/>
                </a:solidFill>
              </a:rPr>
              <a:t>, srážení a separace </a:t>
            </a:r>
            <a:r>
              <a:rPr lang="cs-CZ" altLang="cs-CZ" sz="2800" dirty="0" smtClean="0">
                <a:solidFill>
                  <a:srgbClr val="000000"/>
                </a:solidFill>
              </a:rPr>
              <a:t>centrifugací. </a:t>
            </a:r>
            <a:r>
              <a:rPr lang="cs-CZ" altLang="cs-CZ" sz="2800" dirty="0">
                <a:solidFill>
                  <a:srgbClr val="000000"/>
                </a:solidFill>
              </a:rPr>
              <a:t>Poté jsou vzorky séra uskladněny při 2-8°C a v průběhu 1 týdne kontrolovány na přítomnost </a:t>
            </a:r>
            <a:r>
              <a:rPr lang="cs-CZ" altLang="cs-CZ" sz="2800" dirty="0" err="1" smtClean="0">
                <a:solidFill>
                  <a:srgbClr val="000000"/>
                </a:solidFill>
              </a:rPr>
              <a:t>kryoprecipitátu</a:t>
            </a:r>
            <a:r>
              <a:rPr lang="cs-CZ" altLang="cs-CZ" sz="2800" dirty="0" smtClean="0">
                <a:solidFill>
                  <a:srgbClr val="000000"/>
                </a:solidFill>
              </a:rPr>
              <a:t> (obr. 2). </a:t>
            </a:r>
            <a:r>
              <a:rPr lang="cs-CZ" altLang="cs-CZ" sz="2800" dirty="0" err="1" smtClean="0">
                <a:solidFill>
                  <a:srgbClr val="000000"/>
                </a:solidFill>
              </a:rPr>
              <a:t>Kryoprecipitát</a:t>
            </a:r>
            <a:r>
              <a:rPr lang="cs-CZ" altLang="cs-CZ" sz="2800" dirty="0" smtClean="0">
                <a:solidFill>
                  <a:srgbClr val="000000"/>
                </a:solidFill>
              </a:rPr>
              <a:t> je izolován centrifugací v chlazené centrifuze, </a:t>
            </a:r>
            <a:r>
              <a:rPr lang="cs-CZ" altLang="cs-CZ" sz="2800" dirty="0" err="1" smtClean="0">
                <a:solidFill>
                  <a:srgbClr val="000000"/>
                </a:solidFill>
              </a:rPr>
              <a:t>supernatant</a:t>
            </a:r>
            <a:r>
              <a:rPr lang="cs-CZ" altLang="cs-CZ" sz="2800" dirty="0" smtClean="0">
                <a:solidFill>
                  <a:srgbClr val="000000"/>
                </a:solidFill>
              </a:rPr>
              <a:t> slit pro následnou nefelometrickou kvantifikaci.</a:t>
            </a:r>
          </a:p>
          <a:p>
            <a:pPr algn="just"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Pro úspěch provedení metody je naprosto nutné striktně dodržovat teploty při manipulaci se vzorkem jak v průběhu odběru, tak i v průběhu jeho laboratorního zpracování. </a:t>
            </a:r>
            <a:endParaRPr lang="en-US" altLang="cs-CZ" sz="28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20584308" y="29389387"/>
            <a:ext cx="2143248" cy="381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24055326" y="29213174"/>
            <a:ext cx="2143248" cy="381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842</Words>
  <Application>Microsoft Office PowerPoint</Application>
  <PresentationFormat>Vlastní</PresentationFormat>
  <Paragraphs>151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Default Design</vt:lpstr>
      <vt:lpstr>Prezentace aplikace PowerPoint</vt:lpstr>
    </vt:vector>
  </TitlesOfParts>
  <Company>Genigraphics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Francova Irena</cp:lastModifiedBy>
  <cp:revision>233</cp:revision>
  <cp:lastPrinted>2013-09-25T12:47:30Z</cp:lastPrinted>
  <dcterms:created xsi:type="dcterms:W3CDTF">2000-02-09T15:01:13Z</dcterms:created>
  <dcterms:modified xsi:type="dcterms:W3CDTF">2017-03-31T13:37:50Z</dcterms:modified>
</cp:coreProperties>
</file>